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tiff" ContentType="image/tiff"/>
  <Default Extension="gif" ContentType="image/gif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720" r:id="rId3"/>
    <p:sldMasterId id="2147483732" r:id="rId4"/>
    <p:sldMasterId id="2147483696" r:id="rId5"/>
    <p:sldMasterId id="2147483708" r:id="rId6"/>
  </p:sldMasterIdLst>
  <p:notesMasterIdLst>
    <p:notesMasterId r:id="rId35"/>
  </p:notesMasterIdLst>
  <p:sldIdLst>
    <p:sldId id="275" r:id="rId7"/>
    <p:sldId id="291" r:id="rId8"/>
    <p:sldId id="267" r:id="rId9"/>
    <p:sldId id="268" r:id="rId10"/>
    <p:sldId id="264" r:id="rId11"/>
    <p:sldId id="287" r:id="rId12"/>
    <p:sldId id="289" r:id="rId13"/>
    <p:sldId id="290" r:id="rId14"/>
    <p:sldId id="316" r:id="rId15"/>
    <p:sldId id="304" r:id="rId16"/>
    <p:sldId id="292" r:id="rId17"/>
    <p:sldId id="294" r:id="rId18"/>
    <p:sldId id="280" r:id="rId19"/>
    <p:sldId id="315" r:id="rId20"/>
    <p:sldId id="302" r:id="rId21"/>
    <p:sldId id="317" r:id="rId22"/>
    <p:sldId id="313" r:id="rId23"/>
    <p:sldId id="312" r:id="rId24"/>
    <p:sldId id="305" r:id="rId25"/>
    <p:sldId id="308" r:id="rId26"/>
    <p:sldId id="311" r:id="rId27"/>
    <p:sldId id="298" r:id="rId28"/>
    <p:sldId id="299" r:id="rId29"/>
    <p:sldId id="310" r:id="rId30"/>
    <p:sldId id="300" r:id="rId31"/>
    <p:sldId id="314" r:id="rId32"/>
    <p:sldId id="309" r:id="rId33"/>
    <p:sldId id="296" r:id="rId3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  <p15:guide id="3" orient="horz" pos="516">
          <p15:clr>
            <a:srgbClr val="A4A3A4"/>
          </p15:clr>
        </p15:guide>
        <p15:guide id="4" orient="horz" pos="2916">
          <p15:clr>
            <a:srgbClr val="A4A3A4"/>
          </p15:clr>
        </p15:guide>
        <p15:guide id="5" pos="144">
          <p15:clr>
            <a:srgbClr val="A4A3A4"/>
          </p15:clr>
        </p15:guide>
        <p15:guide id="6" pos="56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C0066"/>
    <a:srgbClr val="FF00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132" autoAdjust="0"/>
    <p:restoredTop sz="93567" autoAdjust="0"/>
  </p:normalViewPr>
  <p:slideViewPr>
    <p:cSldViewPr showGuides="1">
      <p:cViewPr>
        <p:scale>
          <a:sx n="66" d="100"/>
          <a:sy n="66" d="100"/>
        </p:scale>
        <p:origin x="-786" y="-330"/>
      </p:cViewPr>
      <p:guideLst>
        <p:guide orient="horz"/>
        <p:guide orient="horz" pos="516"/>
        <p:guide orient="horz" pos="2916"/>
        <p:guide/>
        <p:guide pos="144"/>
        <p:guide pos="56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715C6-9718-4087-9983-359B3712EF11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E5470-18C1-468E-83AE-65CACC50F53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E5470-18C1-468E-83AE-65CACC50F53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69D1C58B-17BC-4CBB-9378-D0C6C00D85DF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2CE4A27-5810-4349-B6CD-4B10915BF7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69D1C58B-17BC-4CBB-9378-D0C6C00D85DF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2CE4A27-5810-4349-B6CD-4B10915BF7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69D1C58B-17BC-4CBB-9378-D0C6C00D85DF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2CE4A27-5810-4349-B6CD-4B10915BF7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545D780-D325-49A5-82FA-21874003084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F17DF2-8041-4D5E-AC52-E68FC604A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545D780-D325-49A5-82FA-21874003084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F17DF2-8041-4D5E-AC52-E68FC604A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545D780-D325-49A5-82FA-21874003084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F17DF2-8041-4D5E-AC52-E68FC604A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545D780-D325-49A5-82FA-21874003084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F17DF2-8041-4D5E-AC52-E68FC604A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545D780-D325-49A5-82FA-21874003084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F17DF2-8041-4D5E-AC52-E68FC604A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545D780-D325-49A5-82FA-21874003084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F17DF2-8041-4D5E-AC52-E68FC604A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545D780-D325-49A5-82FA-21874003084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F17DF2-8041-4D5E-AC52-E68FC604A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545D780-D325-49A5-82FA-21874003084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F17DF2-8041-4D5E-AC52-E68FC604A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69D1C58B-17BC-4CBB-9378-D0C6C00D85DF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2CE4A27-5810-4349-B6CD-4B10915BF7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545D780-D325-49A5-82FA-21874003084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F17DF2-8041-4D5E-AC52-E68FC604A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545D780-D325-49A5-82FA-21874003084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F17DF2-8041-4D5E-AC52-E68FC604A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545D780-D325-49A5-82FA-21874003084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F17DF2-8041-4D5E-AC52-E68FC604A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81F44CFD-0997-43A0-B9E7-89EF5771C23A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68E1CB2-60B1-41C1-8489-A765B2ACF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81F44CFD-0997-43A0-B9E7-89EF5771C23A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68E1CB2-60B1-41C1-8489-A765B2ACF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81F44CFD-0997-43A0-B9E7-89EF5771C23A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68E1CB2-60B1-41C1-8489-A765B2ACF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81F44CFD-0997-43A0-B9E7-89EF5771C23A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68E1CB2-60B1-41C1-8489-A765B2ACF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81F44CFD-0997-43A0-B9E7-89EF5771C23A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68E1CB2-60B1-41C1-8489-A765B2ACF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81F44CFD-0997-43A0-B9E7-89EF5771C23A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68E1CB2-60B1-41C1-8489-A765B2ACF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81F44CFD-0997-43A0-B9E7-89EF5771C23A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68E1CB2-60B1-41C1-8489-A765B2ACF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69D1C58B-17BC-4CBB-9378-D0C6C00D85DF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2CE4A27-5810-4349-B6CD-4B10915BF7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81F44CFD-0997-43A0-B9E7-89EF5771C23A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68E1CB2-60B1-41C1-8489-A765B2ACF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81F44CFD-0997-43A0-B9E7-89EF5771C23A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68E1CB2-60B1-41C1-8489-A765B2ACF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81F44CFD-0997-43A0-B9E7-89EF5771C23A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68E1CB2-60B1-41C1-8489-A765B2ACF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81F44CFD-0997-43A0-B9E7-89EF5771C23A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68E1CB2-60B1-41C1-8489-A765B2ACF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545D780-D325-49A5-82FA-21874003084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F17DF2-8041-4D5E-AC52-E68FC604A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545D780-D325-49A5-82FA-21874003084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F17DF2-8041-4D5E-AC52-E68FC604A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545D780-D325-49A5-82FA-21874003084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F17DF2-8041-4D5E-AC52-E68FC604A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545D780-D325-49A5-82FA-21874003084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F17DF2-8041-4D5E-AC52-E68FC604A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545D780-D325-49A5-82FA-21874003084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F17DF2-8041-4D5E-AC52-E68FC604A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545D780-D325-49A5-82FA-21874003084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F17DF2-8041-4D5E-AC52-E68FC604A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69D1C58B-17BC-4CBB-9378-D0C6C00D85DF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2CE4A27-5810-4349-B6CD-4B10915BF7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545D780-D325-49A5-82FA-21874003084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F17DF2-8041-4D5E-AC52-E68FC604A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545D780-D325-49A5-82FA-21874003084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F17DF2-8041-4D5E-AC52-E68FC604A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545D780-D325-49A5-82FA-21874003084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F17DF2-8041-4D5E-AC52-E68FC604A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545D780-D325-49A5-82FA-21874003084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F17DF2-8041-4D5E-AC52-E68FC604A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545D780-D325-49A5-82FA-21874003084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3F17DF2-8041-4D5E-AC52-E68FC604AC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FF1DDA3-EC8E-495B-8498-414CB62CC2FF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EFFD3B3-08E5-4D49-877F-7A19A3AEC4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FF1DDA3-EC8E-495B-8498-414CB62CC2FF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EFFD3B3-08E5-4D49-877F-7A19A3AEC4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FF1DDA3-EC8E-495B-8498-414CB62CC2FF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EFFD3B3-08E5-4D49-877F-7A19A3AEC4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FF1DDA3-EC8E-495B-8498-414CB62CC2FF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EFFD3B3-08E5-4D49-877F-7A19A3AEC4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FF1DDA3-EC8E-495B-8498-414CB62CC2FF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EFFD3B3-08E5-4D49-877F-7A19A3AEC4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69D1C58B-17BC-4CBB-9378-D0C6C00D85DF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2CE4A27-5810-4349-B6CD-4B10915BF7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FF1DDA3-EC8E-495B-8498-414CB62CC2FF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EFFD3B3-08E5-4D49-877F-7A19A3AEC4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FF1DDA3-EC8E-495B-8498-414CB62CC2FF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EFFD3B3-08E5-4D49-877F-7A19A3AEC4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FF1DDA3-EC8E-495B-8498-414CB62CC2FF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EFFD3B3-08E5-4D49-877F-7A19A3AEC4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FF1DDA3-EC8E-495B-8498-414CB62CC2FF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EFFD3B3-08E5-4D49-877F-7A19A3AEC4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FF1DDA3-EC8E-495B-8498-414CB62CC2FF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EFFD3B3-08E5-4D49-877F-7A19A3AEC4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FF1DDA3-EC8E-495B-8498-414CB62CC2FF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EFFD3B3-08E5-4D49-877F-7A19A3AEC4C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EDBC11F-7C50-4299-AF38-42EC6288C11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D4A4956-7C83-4A65-9335-A026C0DE94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EDBC11F-7C50-4299-AF38-42EC6288C11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D4A4956-7C83-4A65-9335-A026C0DE94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EDBC11F-7C50-4299-AF38-42EC6288C11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D4A4956-7C83-4A65-9335-A026C0DE94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EDBC11F-7C50-4299-AF38-42EC6288C11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D4A4956-7C83-4A65-9335-A026C0DE94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69D1C58B-17BC-4CBB-9378-D0C6C00D85DF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2CE4A27-5810-4349-B6CD-4B10915BF7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EDBC11F-7C50-4299-AF38-42EC6288C11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D4A4956-7C83-4A65-9335-A026C0DE94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EDBC11F-7C50-4299-AF38-42EC6288C11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D4A4956-7C83-4A65-9335-A026C0DE94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EDBC11F-7C50-4299-AF38-42EC6288C11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D4A4956-7C83-4A65-9335-A026C0DE94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EDBC11F-7C50-4299-AF38-42EC6288C11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D4A4956-7C83-4A65-9335-A026C0DE94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EDBC11F-7C50-4299-AF38-42EC6288C11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D4A4956-7C83-4A65-9335-A026C0DE94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EDBC11F-7C50-4299-AF38-42EC6288C11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D4A4956-7C83-4A65-9335-A026C0DE94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EDBC11F-7C50-4299-AF38-42EC6288C11C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D4A4956-7C83-4A65-9335-A026C0DE94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69D1C58B-17BC-4CBB-9378-D0C6C00D85DF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2CE4A27-5810-4349-B6CD-4B10915BF7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69D1C58B-17BC-4CBB-9378-D0C6C00D85DF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2CE4A27-5810-4349-B6CD-4B10915BF7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69D1C58B-17BC-4CBB-9378-D0C6C00D85DF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2CE4A27-5810-4349-B6CD-4B10915BF7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4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4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4850606"/>
            <a:ext cx="9144000" cy="20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474" name="Picture 2" descr="Kết quả hình ảnh cho powerpoint template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8363" cy="51435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 userDrawn="1"/>
        </p:nvSpPr>
        <p:spPr>
          <a:xfrm>
            <a:off x="7696200" y="209550"/>
            <a:ext cx="1447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F:\Tài liệu Tân Hoàng Linh\Logo THL chuẩn 2.jpg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08418" y="271462"/>
            <a:ext cx="1006982" cy="534267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850606"/>
            <a:ext cx="9144000" cy="20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186" name="Picture 2" descr="Kết quả hình ảnh cho powerpoint template"/>
          <p:cNvPicPr>
            <a:picLocks noChangeAspect="1" noChangeArrowheads="1"/>
          </p:cNvPicPr>
          <p:nvPr userDrawn="1"/>
        </p:nvPicPr>
        <p:blipFill>
          <a:blip r:embed="rId13"/>
          <a:srcRect r="393"/>
          <a:stretch>
            <a:fillRect/>
          </a:stretch>
        </p:blipFill>
        <p:spPr bwMode="auto">
          <a:xfrm>
            <a:off x="0" y="3028950"/>
            <a:ext cx="5972175" cy="2114550"/>
          </a:xfrm>
          <a:prstGeom prst="rect">
            <a:avLst/>
          </a:prstGeom>
          <a:noFill/>
        </p:spPr>
      </p:pic>
      <p:pic>
        <p:nvPicPr>
          <p:cNvPr id="13" name="Picture 2" descr="Kết quả hình ảnh cho powerpoint template"/>
          <p:cNvPicPr>
            <a:picLocks noChangeAspect="1" noChangeArrowheads="1"/>
          </p:cNvPicPr>
          <p:nvPr userDrawn="1"/>
        </p:nvPicPr>
        <p:blipFill>
          <a:blip r:embed="rId13"/>
          <a:srcRect l="84928" r="393"/>
          <a:stretch>
            <a:fillRect/>
          </a:stretch>
        </p:blipFill>
        <p:spPr bwMode="auto">
          <a:xfrm>
            <a:off x="4966335" y="3028950"/>
            <a:ext cx="4177665" cy="2114550"/>
          </a:xfrm>
          <a:prstGeom prst="rect">
            <a:avLst/>
          </a:prstGeom>
          <a:noFill/>
        </p:spPr>
      </p:pic>
      <p:pic>
        <p:nvPicPr>
          <p:cNvPr id="14" name="Picture 2" descr="F:\Tài liệu Tân Hoàng Linh\Logo THL chuẩn 2.jpg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56018" y="284883"/>
            <a:ext cx="1006982" cy="534267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Tài liệu Tân Hoàng Linh\Logo THL chuẩn 2.jpg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77474" y="209550"/>
            <a:ext cx="861726" cy="457200"/>
          </a:xfrm>
          <a:prstGeom prst="rect">
            <a:avLst/>
          </a:prstGeom>
          <a:noFill/>
        </p:spPr>
      </p:pic>
      <p:pic>
        <p:nvPicPr>
          <p:cNvPr id="8" name="Picture 2" descr="http://businessmarketingforonlineoffline.com/wp-content/uploads/2016/01/Presentation-Template-Free-Powerpoint-10.jpg"/>
          <p:cNvPicPr>
            <a:picLocks noChangeAspect="1" noChangeArrowheads="1"/>
          </p:cNvPicPr>
          <p:nvPr userDrawn="1"/>
        </p:nvPicPr>
        <p:blipFill>
          <a:blip r:embed="rId14"/>
          <a:srcRect b="78102"/>
          <a:stretch>
            <a:fillRect/>
          </a:stretch>
        </p:blipFill>
        <p:spPr bwMode="auto">
          <a:xfrm rot="16200000">
            <a:off x="4439841" y="494110"/>
            <a:ext cx="264318" cy="86868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 userDrawn="1"/>
        </p:nvSpPr>
        <p:spPr>
          <a:xfrm>
            <a:off x="4800600" y="4722019"/>
            <a:ext cx="396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b="1" dirty="0" smtClean="0">
                <a:solidFill>
                  <a:schemeClr val="bg1"/>
                </a:solidFill>
                <a:latin typeface="Myriad Pro Light SemiExt" pitchFamily="34" charset="0"/>
              </a:rPr>
              <a:t>Design  |  Exhibition</a:t>
            </a:r>
            <a:r>
              <a:rPr lang="en-US" sz="900" b="1" baseline="0" dirty="0" smtClean="0">
                <a:solidFill>
                  <a:schemeClr val="bg1"/>
                </a:solidFill>
                <a:latin typeface="Myriad Pro Light SemiExt" pitchFamily="34" charset="0"/>
              </a:rPr>
              <a:t>  |  Interior Décor  | Production</a:t>
            </a:r>
            <a:endParaRPr lang="en-US" sz="900" b="1" dirty="0">
              <a:solidFill>
                <a:schemeClr val="bg1"/>
              </a:solidFill>
              <a:latin typeface="Myriad Pro Light SemiEx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:\Tài liệu Tân Hoàng Linh\Logo THL chuẩn 2.jpg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" y="209550"/>
            <a:ext cx="861726" cy="457200"/>
          </a:xfrm>
          <a:prstGeom prst="rect">
            <a:avLst/>
          </a:prstGeom>
          <a:noFill/>
        </p:spPr>
      </p:pic>
      <p:pic>
        <p:nvPicPr>
          <p:cNvPr id="6" name="Picture 2" descr="http://businessmarketingforonlineoffline.com/wp-content/uploads/2016/01/Presentation-Template-Free-Powerpoint-10.jpg"/>
          <p:cNvPicPr>
            <a:picLocks noChangeAspect="1" noChangeArrowheads="1"/>
          </p:cNvPicPr>
          <p:nvPr userDrawn="1"/>
        </p:nvPicPr>
        <p:blipFill>
          <a:blip r:embed="rId14"/>
          <a:srcRect b="78102"/>
          <a:stretch>
            <a:fillRect/>
          </a:stretch>
        </p:blipFill>
        <p:spPr bwMode="auto">
          <a:xfrm rot="16200000">
            <a:off x="4439841" y="494110"/>
            <a:ext cx="264318" cy="86868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 userDrawn="1"/>
        </p:nvSpPr>
        <p:spPr>
          <a:xfrm>
            <a:off x="4800600" y="4722019"/>
            <a:ext cx="396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b="1" dirty="0" smtClean="0">
                <a:solidFill>
                  <a:schemeClr val="bg1"/>
                </a:solidFill>
                <a:latin typeface="Myriad Pro Light SemiExt" pitchFamily="34" charset="0"/>
              </a:rPr>
              <a:t>Design  |  Exhibition</a:t>
            </a:r>
            <a:r>
              <a:rPr lang="en-US" sz="900" b="1" baseline="0" dirty="0" smtClean="0">
                <a:solidFill>
                  <a:schemeClr val="bg1"/>
                </a:solidFill>
                <a:latin typeface="Myriad Pro Light SemiExt" pitchFamily="34" charset="0"/>
              </a:rPr>
              <a:t>  |  Interior Décor  | Production</a:t>
            </a:r>
            <a:endParaRPr lang="en-US" sz="900" b="1" dirty="0">
              <a:solidFill>
                <a:schemeClr val="bg1"/>
              </a:solidFill>
              <a:latin typeface="Myriad Pro Light SemiEx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/>
          <p:cNvSpPr/>
          <p:nvPr userDrawn="1"/>
        </p:nvSpPr>
        <p:spPr>
          <a:xfrm flipH="1">
            <a:off x="7696200" y="590550"/>
            <a:ext cx="1447800" cy="685800"/>
          </a:xfrm>
          <a:prstGeom prst="homePlate">
            <a:avLst>
              <a:gd name="adj" fmla="val 30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://www.powerpointhintergrund.com/uploads/formal-background-for-ppt-6.jpg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 userDrawn="1"/>
        </p:nvSpPr>
        <p:spPr>
          <a:xfrm>
            <a:off x="7696200" y="209550"/>
            <a:ext cx="1447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F:\Tài liệu Tân Hoàng Linh\Logo THL chuẩn 2.jpg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08418" y="271462"/>
            <a:ext cx="1006982" cy="534267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3" Type="http://schemas.openxmlformats.org/officeDocument/2006/relationships/image" Target="../media/image39.jpeg"/><Relationship Id="rId7" Type="http://schemas.openxmlformats.org/officeDocument/2006/relationships/image" Target="../media/image43.tif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tiff"/><Relationship Id="rId3" Type="http://schemas.openxmlformats.org/officeDocument/2006/relationships/image" Target="../media/image60.jpeg"/><Relationship Id="rId7" Type="http://schemas.openxmlformats.org/officeDocument/2006/relationships/image" Target="../media/image64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6.jpeg"/><Relationship Id="rId7" Type="http://schemas.openxmlformats.org/officeDocument/2006/relationships/image" Target="../media/image75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81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83.jpeg"/><Relationship Id="rId7" Type="http://schemas.openxmlformats.org/officeDocument/2006/relationships/image" Target="../media/image87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90.jpeg"/><Relationship Id="rId7" Type="http://schemas.openxmlformats.org/officeDocument/2006/relationships/image" Target="../media/image94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7.jpeg"/><Relationship Id="rId7" Type="http://schemas.openxmlformats.org/officeDocument/2006/relationships/image" Target="../media/image101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7" Type="http://schemas.openxmlformats.org/officeDocument/2006/relationships/image" Target="../media/image108.tiff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7.tiff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7" Type="http://schemas.openxmlformats.org/officeDocument/2006/relationships/image" Target="../media/image114.tiff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3.tiff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image" Target="../media/image116.jpeg"/><Relationship Id="rId7" Type="http://schemas.openxmlformats.org/officeDocument/2006/relationships/image" Target="../media/image120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7" Type="http://schemas.openxmlformats.org/officeDocument/2006/relationships/image" Target="../media/image127.tiff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6.tiff"/><Relationship Id="rId5" Type="http://schemas.openxmlformats.org/officeDocument/2006/relationships/image" Target="../media/image125.jpeg"/><Relationship Id="rId4" Type="http://schemas.openxmlformats.org/officeDocument/2006/relationships/image" Target="../media/image12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31.gif"/><Relationship Id="rId4" Type="http://schemas.openxmlformats.org/officeDocument/2006/relationships/image" Target="../media/image1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microsoft.com/office/2007/relationships/hdphoto" Target="../media/hdphoto1.wdp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33600" y="1962150"/>
            <a:ext cx="5715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COMPANY PROFILE</a:t>
            </a:r>
            <a:endParaRPr lang="en-US" sz="3500" b="1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52600" y="4629150"/>
            <a:ext cx="7239000" cy="378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b="1" dirty="0">
                <a:solidFill>
                  <a:srgbClr val="FFFF00"/>
                </a:solidFill>
                <a:latin typeface="Myriad Pro Light" pitchFamily="34" charset="0"/>
              </a:rPr>
              <a:t>CÔNG TY TNHH XÂY DỰNG VÀ QUẢNG CÁO TÂN HOÀNG LINH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2551896"/>
            <a:ext cx="571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Tan Hoang Linh Co.ltd</a:t>
            </a:r>
            <a:endParaRPr lang="en-US" sz="2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7070" y="218131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HCM WORKSHOP</a:t>
            </a:r>
            <a:endParaRPr lang="en-US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810986"/>
            <a:ext cx="6542313" cy="3818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1" y="2035257"/>
            <a:ext cx="2133600" cy="1351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 descr="D:\hình xưởng\hình xu_ng\hình xu_ng HCM\hình xưởng HCM\máy cắt cnc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821871"/>
            <a:ext cx="2133600" cy="1232437"/>
          </a:xfrm>
          <a:prstGeom prst="rect">
            <a:avLst/>
          </a:prstGeom>
          <a:noFill/>
        </p:spPr>
      </p:pic>
      <p:pic>
        <p:nvPicPr>
          <p:cNvPr id="9" name="Picture 8" descr="D:\hình xưởng\hình xu_ng\hình xu_ng HCM\hình xưởng HCM\máy laze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1800" y="3386551"/>
            <a:ext cx="2122714" cy="12425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26213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3843" y="2114550"/>
            <a:ext cx="80518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600" dirty="0" smtClean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PROJECT HIGHLIGHT</a:t>
            </a:r>
            <a:endParaRPr lang="en-US" sz="2600" dirty="0">
              <a:solidFill>
                <a:srgbClr val="7030A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8990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819150"/>
            <a:ext cx="2971800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813707"/>
            <a:ext cx="2884713" cy="1910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19150"/>
            <a:ext cx="2808513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2737756"/>
            <a:ext cx="2884714" cy="1891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9" y="2737755"/>
            <a:ext cx="2971801" cy="189139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6500" y="2737755"/>
            <a:ext cx="2832713" cy="1891395"/>
            <a:chOff x="216500" y="2737755"/>
            <a:chExt cx="2832713" cy="189139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500" y="3042555"/>
              <a:ext cx="2820613" cy="158659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 cstate="print"/>
            <a:srcRect/>
            <a:stretch/>
          </p:blipFill>
          <p:spPr>
            <a:xfrm>
              <a:off x="228600" y="2737755"/>
              <a:ext cx="2820613" cy="595997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52400" y="2095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VALUED CLIENTS</a:t>
            </a:r>
            <a:endParaRPr lang="en-US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 descr="F:\Tài liệu Tân Hoàng Linh\TCL\IMG_017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063" y="2685357"/>
            <a:ext cx="2917742" cy="1947181"/>
          </a:xfrm>
          <a:prstGeom prst="rect">
            <a:avLst/>
          </a:prstGeom>
          <a:noFill/>
        </p:spPr>
      </p:pic>
      <p:pic>
        <p:nvPicPr>
          <p:cNvPr id="115715" name="Picture 3" descr="F:\Tài liệu Tân Hoàng Linh\TCL\IMG_018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6780" y="829641"/>
            <a:ext cx="2860863" cy="1820535"/>
          </a:xfrm>
          <a:prstGeom prst="rect">
            <a:avLst/>
          </a:prstGeom>
          <a:noFill/>
        </p:spPr>
      </p:pic>
      <p:pic>
        <p:nvPicPr>
          <p:cNvPr id="115717" name="Picture 5" descr="https://upload.wikimedia.org/wikipedia/commons/thumb/2/2a/Logo_of_the_TCL_Corporation.svg/2000px-Logo_of_the_TCL_Corporation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334" y="742950"/>
            <a:ext cx="3017667" cy="1907228"/>
          </a:xfrm>
          <a:prstGeom prst="rect">
            <a:avLst/>
          </a:prstGeom>
          <a:noFill/>
        </p:spPr>
      </p:pic>
      <p:pic>
        <p:nvPicPr>
          <p:cNvPr id="5" name="Picture 5" descr="https://upload.wikimedia.org/wikipedia/commons/thumb/2/2a/Logo_of_the_TCL_Corporation.svg/2000px-Logo_of_the_TCL_Corporation.svg.png"/>
          <p:cNvPicPr>
            <a:picLocks noChangeAspect="1" noChangeArrowheads="1"/>
          </p:cNvPicPr>
          <p:nvPr/>
        </p:nvPicPr>
        <p:blipFill>
          <a:blip r:embed="rId5"/>
          <a:srcRect l="6238" t="71565" r="23587" b="2875"/>
          <a:stretch>
            <a:fillRect/>
          </a:stretch>
        </p:blipFill>
        <p:spPr bwMode="auto">
          <a:xfrm>
            <a:off x="659768" y="1383717"/>
            <a:ext cx="2288690" cy="1205359"/>
          </a:xfrm>
          <a:prstGeom prst="rect">
            <a:avLst/>
          </a:prstGeom>
          <a:noFill/>
        </p:spPr>
      </p:pic>
      <p:pic>
        <p:nvPicPr>
          <p:cNvPr id="6" name="Picture 5" descr="https://upload.wikimedia.org/wikipedia/commons/thumb/2/2a/Logo_of_the_TCL_Corporation.svg/2000px-Logo_of_the_TCL_Corporation.svg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rcRect l="5882" t="18600" r="5882" b="16298"/>
          <a:stretch>
            <a:fillRect/>
          </a:stretch>
        </p:blipFill>
        <p:spPr bwMode="auto">
          <a:xfrm>
            <a:off x="1068462" y="1462871"/>
            <a:ext cx="1401239" cy="633230"/>
          </a:xfrm>
          <a:prstGeom prst="rect">
            <a:avLst/>
          </a:prstGeom>
          <a:noFill/>
        </p:spPr>
      </p:pic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51268" y="829642"/>
            <a:ext cx="2864132" cy="1820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90405" y="2681838"/>
            <a:ext cx="2819993" cy="1947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43095" y="2681837"/>
            <a:ext cx="2870440" cy="1947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52400" y="2095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VALUED CLIENTS</a:t>
            </a:r>
            <a:endParaRPr lang="en-US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huawei logo"/>
          <p:cNvPicPr>
            <a:picLocks noChangeAspect="1" noChangeArrowheads="1"/>
          </p:cNvPicPr>
          <p:nvPr/>
        </p:nvPicPr>
        <p:blipFill>
          <a:blip r:embed="rId2" cstate="print"/>
          <a:srcRect l="12637" r="3118"/>
          <a:stretch>
            <a:fillRect/>
          </a:stretch>
        </p:blipFill>
        <p:spPr bwMode="auto">
          <a:xfrm>
            <a:off x="228600" y="2736342"/>
            <a:ext cx="2957487" cy="1892808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16047"/>
          <a:stretch>
            <a:fillRect/>
          </a:stretch>
        </p:blipFill>
        <p:spPr bwMode="auto">
          <a:xfrm>
            <a:off x="228600" y="819150"/>
            <a:ext cx="2971801" cy="1892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10025" y="2741851"/>
            <a:ext cx="2800950" cy="1887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 descr="\\lucgiac\GUI DI\Ban Giam Doc\Nguyen Xuan Truong\ảnh Huawei\IMG_20151125_11080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35717" y="2724150"/>
            <a:ext cx="2870058" cy="1905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52400" y="2095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VALUED CLIENTS</a:t>
            </a:r>
            <a:endParaRPr lang="en-US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29425" y="819150"/>
            <a:ext cx="28956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/>
          <a:srcRect t="25000" b="22500"/>
          <a:stretch>
            <a:fillRect/>
          </a:stretch>
        </p:blipFill>
        <p:spPr bwMode="auto">
          <a:xfrm>
            <a:off x="3229274" y="819150"/>
            <a:ext cx="279052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987143" y="819150"/>
            <a:ext cx="2928257" cy="1910614"/>
          </a:xfrm>
          <a:prstGeom prst="rect">
            <a:avLst/>
          </a:prstGeom>
        </p:spPr>
      </p:pic>
      <p:pic>
        <p:nvPicPr>
          <p:cNvPr id="2" name="01FA4BE5-B94F-403C-B477-EBA3ED2C6DD3" descr="image7.jpeg"/>
          <p:cNvPicPr>
            <a:picLocks noChangeAspect="1" noChangeArrowheads="1"/>
          </p:cNvPicPr>
          <p:nvPr/>
        </p:nvPicPr>
        <p:blipFill>
          <a:blip r:embed="rId3" cstate="print">
            <a:lum bright="10000" contrast="10000"/>
          </a:blip>
          <a:srcRect/>
          <a:stretch>
            <a:fillRect/>
          </a:stretch>
        </p:blipFill>
        <p:spPr bwMode="auto">
          <a:xfrm>
            <a:off x="228601" y="819150"/>
            <a:ext cx="2895599" cy="192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E:\Lenovo\Quý 3\VHC_ Thanh Hóa\Nghiệm thu\1411069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2650" y="809525"/>
            <a:ext cx="2816227" cy="1920240"/>
          </a:xfrm>
          <a:prstGeom prst="rect">
            <a:avLst/>
          </a:prstGeom>
          <a:noFill/>
        </p:spPr>
      </p:pic>
      <p:pic>
        <p:nvPicPr>
          <p:cNvPr id="4" name="5AAAA5BC-F382-44D9-B0F4-CBE243EE7A2B" descr="5AAAA5BC-F382-44D9-B0F4-CBE243EE7A2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3825" y="2753025"/>
            <a:ext cx="2809775" cy="187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2757035"/>
            <a:ext cx="2895600" cy="1872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53200" y="1233437"/>
            <a:ext cx="1808450" cy="11859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 cstate="print"/>
          <a:srcRect/>
          <a:stretch/>
        </p:blipFill>
        <p:spPr>
          <a:xfrm>
            <a:off x="5976257" y="2755746"/>
            <a:ext cx="2948015" cy="18734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400" y="2095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VALUED CLIENTS</a:t>
            </a:r>
            <a:endParaRPr lang="en-US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38509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\\lucgiac\GUI DI\Ban Giam Doc\Nguyen Xuan Truong\Ảnh Logitech\IMG_4041.JPG"/>
          <p:cNvPicPr>
            <a:picLocks noChangeAspect="1" noChangeArrowheads="1"/>
          </p:cNvPicPr>
          <p:nvPr/>
        </p:nvPicPr>
        <p:blipFill>
          <a:blip r:embed="rId2" cstate="print"/>
          <a:srcRect t="19438" b="3789"/>
          <a:stretch>
            <a:fillRect/>
          </a:stretch>
        </p:blipFill>
        <p:spPr bwMode="auto">
          <a:xfrm>
            <a:off x="3123108" y="2691731"/>
            <a:ext cx="2868893" cy="1916974"/>
          </a:xfrm>
          <a:prstGeom prst="rect">
            <a:avLst/>
          </a:prstGeom>
          <a:noFill/>
        </p:spPr>
      </p:pic>
      <p:pic>
        <p:nvPicPr>
          <p:cNvPr id="3074" name="Picture 2" descr="D:\hình các hãng\1462589291128_465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35822" y="2684394"/>
            <a:ext cx="2862685" cy="194475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52400" y="2095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VALUED CLIENTS</a:t>
            </a:r>
            <a:endParaRPr lang="en-US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:\Users\ninh-duan\Desktop\New folder (2)\z888441708728_048d73dc5478e9a4f24a8f5026af580a.jpg"/>
          <p:cNvPicPr>
            <a:picLocks noChangeAspect="1" noChangeArrowheads="1"/>
          </p:cNvPicPr>
          <p:nvPr/>
        </p:nvPicPr>
        <p:blipFill>
          <a:blip r:embed="rId4" cstate="print"/>
          <a:srcRect l="5547" t="8000" r="3680"/>
          <a:stretch>
            <a:fillRect/>
          </a:stretch>
        </p:blipFill>
        <p:spPr bwMode="auto">
          <a:xfrm>
            <a:off x="228600" y="819150"/>
            <a:ext cx="2819400" cy="3810000"/>
          </a:xfrm>
          <a:prstGeom prst="rect">
            <a:avLst/>
          </a:prstGeom>
          <a:noFill/>
        </p:spPr>
      </p:pic>
      <p:pic>
        <p:nvPicPr>
          <p:cNvPr id="2051" name="Picture 3" descr="C:\Users\ninh-duan\Desktop\New folder (2)\z888442063967_f7844da0a02cf09faeccbadaa1d678af.jpg"/>
          <p:cNvPicPr>
            <a:picLocks noChangeAspect="1" noChangeArrowheads="1"/>
          </p:cNvPicPr>
          <p:nvPr/>
        </p:nvPicPr>
        <p:blipFill>
          <a:blip r:embed="rId5" cstate="print"/>
          <a:srcRect l="2632" t="9438" b="5376"/>
          <a:stretch>
            <a:fillRect/>
          </a:stretch>
        </p:blipFill>
        <p:spPr bwMode="auto">
          <a:xfrm>
            <a:off x="3124200" y="819150"/>
            <a:ext cx="2819400" cy="1849966"/>
          </a:xfrm>
          <a:prstGeom prst="rect">
            <a:avLst/>
          </a:prstGeom>
          <a:noFill/>
        </p:spPr>
      </p:pic>
      <p:pic>
        <p:nvPicPr>
          <p:cNvPr id="2052" name="Picture 4" descr="C:\Users\ninh-duan\Desktop\New folder (2)\z888443290910_5bd73e5abdd7c9883edc4a8811d32a24.jpg"/>
          <p:cNvPicPr>
            <a:picLocks noChangeAspect="1" noChangeArrowheads="1"/>
          </p:cNvPicPr>
          <p:nvPr/>
        </p:nvPicPr>
        <p:blipFill>
          <a:blip r:embed="rId6" cstate="print"/>
          <a:srcRect l="51532" t="11701" b="9189"/>
          <a:stretch>
            <a:fillRect/>
          </a:stretch>
        </p:blipFill>
        <p:spPr bwMode="auto">
          <a:xfrm>
            <a:off x="6096000" y="819150"/>
            <a:ext cx="2819400" cy="17785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\\lucgiac\GUI DI\Ban Giam Doc\Nguyen Xuan Truong\Ảnh Logitech\IMG_405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138" y="819150"/>
            <a:ext cx="2868893" cy="1849387"/>
          </a:xfrm>
          <a:prstGeom prst="rect">
            <a:avLst/>
          </a:prstGeom>
          <a:noFill/>
        </p:spPr>
      </p:pic>
      <p:pic>
        <p:nvPicPr>
          <p:cNvPr id="12" name="Picture 2" descr="\\lucgiac\GUI DI\Ban Giam Doc\Nguyen Xuan Truong\Ảnh Logitech\IMG_4041.JPG"/>
          <p:cNvPicPr>
            <a:picLocks noChangeAspect="1" noChangeArrowheads="1"/>
          </p:cNvPicPr>
          <p:nvPr/>
        </p:nvPicPr>
        <p:blipFill>
          <a:blip r:embed="rId3" cstate="print"/>
          <a:srcRect t="19438" b="3789"/>
          <a:stretch>
            <a:fillRect/>
          </a:stretch>
        </p:blipFill>
        <p:spPr bwMode="auto">
          <a:xfrm>
            <a:off x="3123108" y="2691731"/>
            <a:ext cx="2868893" cy="1916974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 l="13064" t="3704" r="5556" b="7408"/>
          <a:stretch>
            <a:fillRect/>
          </a:stretch>
        </p:blipFill>
        <p:spPr bwMode="auto">
          <a:xfrm>
            <a:off x="3140185" y="820225"/>
            <a:ext cx="2868893" cy="184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2691732"/>
            <a:ext cx="2868893" cy="1925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6"/>
          <p:cNvGrpSpPr/>
          <p:nvPr/>
        </p:nvGrpSpPr>
        <p:grpSpPr>
          <a:xfrm>
            <a:off x="6044921" y="829644"/>
            <a:ext cx="2870479" cy="1822969"/>
            <a:chOff x="5943598" y="1123950"/>
            <a:chExt cx="2670048" cy="1577341"/>
          </a:xfrm>
        </p:grpSpPr>
        <p:pic>
          <p:nvPicPr>
            <p:cNvPr id="35842" name="Picture 2" descr="http://www.brandchannel.com/wp-content/uploads/2015/07/Screen-Shot-2015-07-08-at-8.21.13-AM.png"/>
            <p:cNvPicPr>
              <a:picLocks noChangeAspect="1" noChangeArrowheads="1"/>
            </p:cNvPicPr>
            <p:nvPr/>
          </p:nvPicPr>
          <p:blipFill>
            <a:blip r:embed="rId6"/>
            <a:srcRect l="31429" t="17492" b="62457"/>
            <a:stretch>
              <a:fillRect/>
            </a:stretch>
          </p:blipFill>
          <p:spPr bwMode="auto">
            <a:xfrm>
              <a:off x="5943598" y="1123950"/>
              <a:ext cx="2670048" cy="1577341"/>
            </a:xfrm>
            <a:prstGeom prst="rect">
              <a:avLst/>
            </a:prstGeom>
            <a:noFill/>
          </p:spPr>
        </p:pic>
        <p:pic>
          <p:nvPicPr>
            <p:cNvPr id="16" name="Picture 2" descr="http://www.brandchannel.com/wp-content/uploads/2015/07/Screen-Shot-2015-07-08-at-8.21.13-AM.png"/>
            <p:cNvPicPr>
              <a:picLocks noChangeAspect="1" noChangeArrowheads="1"/>
            </p:cNvPicPr>
            <p:nvPr/>
          </p:nvPicPr>
          <p:blipFill>
            <a:blip r:embed="rId7" cstate="print"/>
            <a:srcRect l="9091" t="26606" r="4545" b="32381"/>
            <a:stretch>
              <a:fillRect/>
            </a:stretch>
          </p:blipFill>
          <p:spPr bwMode="auto">
            <a:xfrm>
              <a:off x="6576060" y="1573530"/>
              <a:ext cx="1447800" cy="685800"/>
            </a:xfrm>
            <a:prstGeom prst="rect">
              <a:avLst/>
            </a:prstGeom>
            <a:noFill/>
          </p:spPr>
        </p:pic>
      </p:grpSp>
      <p:pic>
        <p:nvPicPr>
          <p:cNvPr id="3074" name="Picture 2" descr="D:\hình các hãng\1462589291128_465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35822" y="2684394"/>
            <a:ext cx="2862685" cy="194475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52400" y="2095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VALUED CLIENTS</a:t>
            </a:r>
            <a:endParaRPr lang="en-US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lucgiac\GUI DI\Du An\Le Ha Phuong\ANH CHON GUI A TRUONG\OKBINGSUL\IMG_947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812246"/>
            <a:ext cx="2892749" cy="1828799"/>
          </a:xfrm>
          <a:prstGeom prst="rect">
            <a:avLst/>
          </a:prstGeom>
          <a:noFill/>
        </p:spPr>
      </p:pic>
      <p:pic>
        <p:nvPicPr>
          <p:cNvPr id="3" name="Picture 3" descr="\\lucgiac\GUI DI\Du An\Le Ha Phuong\ANH CHON GUI A TRUONG\OKBINGSUL\IMG_946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6425" y="813516"/>
            <a:ext cx="2868975" cy="1819700"/>
          </a:xfrm>
          <a:prstGeom prst="rect">
            <a:avLst/>
          </a:prstGeom>
          <a:noFill/>
        </p:spPr>
      </p:pic>
      <p:pic>
        <p:nvPicPr>
          <p:cNvPr id="4" name="Picture 4" descr="\\lucgiac\GUI DI\Du An\Le Ha Phuong\ANH CHON GUI A TRUONG\OKBINGSUL\IMG_950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46425" y="2650671"/>
            <a:ext cx="2868975" cy="1957611"/>
          </a:xfrm>
          <a:prstGeom prst="rect">
            <a:avLst/>
          </a:prstGeom>
          <a:noFill/>
        </p:spPr>
      </p:pic>
      <p:pic>
        <p:nvPicPr>
          <p:cNvPr id="5" name="Picture 5" descr="\\lucgiac\GUI DI\Du An\Le Ha Phuong\ANH CHON GUI A TRUONG\OKBINGSUL\IMG_947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2654920"/>
            <a:ext cx="2868975" cy="1952127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3124200" y="2655663"/>
            <a:ext cx="2884561" cy="1954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http://www.mipec.vn/images/images/projects/Banner%20Okbingsul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7695" y="823837"/>
            <a:ext cx="2865701" cy="1803805"/>
          </a:xfrm>
          <a:prstGeom prst="rect">
            <a:avLst/>
          </a:prstGeom>
          <a:noFill/>
        </p:spPr>
      </p:pic>
      <p:pic>
        <p:nvPicPr>
          <p:cNvPr id="36866" name="Picture 2" descr="https://mark.trademarkia.com/logo-images/kim/okbingsul-79171708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0" y="3181350"/>
            <a:ext cx="1520238" cy="93176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52400" y="2095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VALUED CLIENTS</a:t>
            </a:r>
            <a:endParaRPr lang="en-US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28600" y="813535"/>
            <a:ext cx="8686800" cy="3815615"/>
            <a:chOff x="228600" y="813535"/>
            <a:chExt cx="8686800" cy="3815615"/>
          </a:xfrm>
        </p:grpSpPr>
        <p:pic>
          <p:nvPicPr>
            <p:cNvPr id="6" name="Picture 4" descr="\\LUCGIAC\Gui di moi\Khach Hang 2\Nguyen Thi Thuy\nt GT\IMG_3960.JPG"/>
            <p:cNvPicPr>
              <a:picLocks noChangeAspect="1" noChangeArrowheads="1"/>
            </p:cNvPicPr>
            <p:nvPr/>
          </p:nvPicPr>
          <p:blipFill>
            <a:blip r:embed="rId2" cstate="print"/>
            <a:srcRect b="2576"/>
            <a:stretch>
              <a:fillRect/>
            </a:stretch>
          </p:blipFill>
          <p:spPr bwMode="auto">
            <a:xfrm>
              <a:off x="228600" y="813535"/>
              <a:ext cx="2971800" cy="1892808"/>
            </a:xfrm>
            <a:prstGeom prst="rect">
              <a:avLst/>
            </a:prstGeom>
            <a:noFill/>
          </p:spPr>
        </p:pic>
        <p:pic>
          <p:nvPicPr>
            <p:cNvPr id="7" name="Picture 6" descr="\\LUCGIAC\Gui di moi\Khach Hang 2\Nguyen Thi Thuy\nt GT\IMG_4010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600" y="2736342"/>
              <a:ext cx="2971800" cy="1892808"/>
            </a:xfrm>
            <a:prstGeom prst="rect">
              <a:avLst/>
            </a:prstGeom>
            <a:noFill/>
          </p:spPr>
        </p:pic>
        <p:pic>
          <p:nvPicPr>
            <p:cNvPr id="8" name="Picture 7" descr="C:\Users\user\Desktop\IMG_5283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28475" y="2736342"/>
              <a:ext cx="2867525" cy="1892808"/>
            </a:xfrm>
            <a:prstGeom prst="rect">
              <a:avLst/>
            </a:prstGeom>
            <a:noFill/>
          </p:spPr>
        </p:pic>
        <p:pic>
          <p:nvPicPr>
            <p:cNvPr id="9" name="Picture 2" descr="D:\KHACH HANG\PERNOD RICARD\SHOP NGHIEM THU\SHOP\HAI DANG - HAI PHONG\DSCN9475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09885" y="2736342"/>
              <a:ext cx="2805515" cy="1892808"/>
            </a:xfrm>
            <a:prstGeom prst="rect">
              <a:avLst/>
            </a:prstGeom>
            <a:noFill/>
          </p:spPr>
        </p:pic>
        <p:pic>
          <p:nvPicPr>
            <p:cNvPr id="3075" name="Picture 3" descr="D:\HEXA\KHACH HANG\PERNOD RICARD\SHOP NGHIEM THU\SHOP\GIANG THUẬN - VINH\Anh nghiem thu\IMG_3963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114450" y="819150"/>
              <a:ext cx="2800950" cy="1904999"/>
            </a:xfrm>
            <a:prstGeom prst="rect">
              <a:avLst/>
            </a:prstGeom>
            <a:noFill/>
          </p:spPr>
        </p:pic>
        <p:grpSp>
          <p:nvGrpSpPr>
            <p:cNvPr id="14" name="Group 13"/>
            <p:cNvGrpSpPr/>
            <p:nvPr/>
          </p:nvGrpSpPr>
          <p:grpSpPr>
            <a:xfrm>
              <a:off x="3228475" y="819150"/>
              <a:ext cx="2867525" cy="1895375"/>
              <a:chOff x="6143324" y="2733775"/>
              <a:chExt cx="2772075" cy="1895375"/>
            </a:xfrm>
          </p:grpSpPr>
          <p:pic>
            <p:nvPicPr>
              <p:cNvPr id="13" name="Picture 5" descr="Hình ảnh có liên quan"/>
              <p:cNvPicPr>
                <a:picLocks noChangeAspect="1" noChangeArrowheads="1"/>
              </p:cNvPicPr>
              <p:nvPr/>
            </p:nvPicPr>
            <p:blipFill>
              <a:blip r:embed="rId7"/>
              <a:srcRect r="92371"/>
              <a:stretch>
                <a:fillRect/>
              </a:stretch>
            </p:blipFill>
            <p:spPr bwMode="auto">
              <a:xfrm>
                <a:off x="6143324" y="2733775"/>
                <a:ext cx="2772075" cy="1895375"/>
              </a:xfrm>
              <a:prstGeom prst="rect">
                <a:avLst/>
              </a:prstGeom>
              <a:noFill/>
            </p:spPr>
          </p:pic>
          <p:pic>
            <p:nvPicPr>
              <p:cNvPr id="3077" name="Picture 5" descr="Hình ảnh có liên quan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7629" t="6997" r="12807" b="2041"/>
              <a:stretch>
                <a:fillRect/>
              </a:stretch>
            </p:blipFill>
            <p:spPr bwMode="auto">
              <a:xfrm>
                <a:off x="6694039" y="3267175"/>
                <a:ext cx="1622986" cy="86707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1" name="TextBox 10"/>
          <p:cNvSpPr txBox="1"/>
          <p:nvPr/>
        </p:nvSpPr>
        <p:spPr>
          <a:xfrm>
            <a:off x="152400" y="2095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VALUED CLIENTS</a:t>
            </a:r>
            <a:endParaRPr lang="en-US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4200" y="1048762"/>
            <a:ext cx="5791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 smtClean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TAN HOANG LINH CONTRUCTIONS &amp; ADVERTISING CO.,LTD</a:t>
            </a:r>
          </a:p>
          <a:p>
            <a:pPr>
              <a:lnSpc>
                <a:spcPct val="200000"/>
              </a:lnSpc>
            </a:pP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Transaction Name: </a:t>
            </a: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THL</a:t>
            </a:r>
          </a:p>
          <a:p>
            <a:pPr>
              <a:lnSpc>
                <a:spcPct val="200000"/>
              </a:lnSpc>
            </a:pP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Foundation Year:  </a:t>
            </a: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09/2002</a:t>
            </a:r>
          </a:p>
          <a:p>
            <a:pPr>
              <a:lnSpc>
                <a:spcPct val="200000"/>
              </a:lnSpc>
            </a:pP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Business License Number:  </a:t>
            </a: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0102006330</a:t>
            </a:r>
          </a:p>
          <a:p>
            <a:pPr>
              <a:lnSpc>
                <a:spcPct val="200000"/>
              </a:lnSpc>
            </a:pP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Tax Number</a:t>
            </a: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: 0101288673 </a:t>
            </a:r>
          </a:p>
          <a:p>
            <a:pPr>
              <a:lnSpc>
                <a:spcPct val="200000"/>
              </a:lnSpc>
            </a:pP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Director:  </a:t>
            </a:r>
            <a:r>
              <a:rPr lang="en-US" sz="1200" b="1" dirty="0" err="1" smtClean="0">
                <a:latin typeface="Arial" charset="0"/>
                <a:ea typeface="Arial" charset="0"/>
                <a:cs typeface="Arial" charset="0"/>
              </a:rPr>
              <a:t>Tô</a:t>
            </a: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dirty="0" err="1" smtClean="0">
                <a:latin typeface="Arial" charset="0"/>
                <a:ea typeface="Arial" charset="0"/>
                <a:cs typeface="Arial" charset="0"/>
              </a:rPr>
              <a:t>Quang</a:t>
            </a: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dirty="0" err="1" smtClean="0">
                <a:latin typeface="Arial" charset="0"/>
                <a:ea typeface="Arial" charset="0"/>
                <a:cs typeface="Arial" charset="0"/>
              </a:rPr>
              <a:t>Thắng</a:t>
            </a: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sz="1200" b="1" dirty="0" err="1" smtClean="0">
                <a:latin typeface="Arial" charset="0"/>
                <a:ea typeface="Arial" charset="0"/>
                <a:cs typeface="Arial" charset="0"/>
              </a:rPr>
              <a:t>Mr</a:t>
            </a: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Filed of Business</a:t>
            </a: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:  Constructions, Advertising, Exhibition, Décor ,…</a:t>
            </a:r>
          </a:p>
          <a:p>
            <a:pPr>
              <a:lnSpc>
                <a:spcPct val="200000"/>
              </a:lnSpc>
            </a:pP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Hotline: </a:t>
            </a:r>
            <a:r>
              <a:rPr lang="en-US" sz="1200" b="1" dirty="0" smtClean="0">
                <a:latin typeface="Arial" charset="0"/>
                <a:ea typeface="Arial" charset="0"/>
                <a:cs typeface="Arial" charset="0"/>
              </a:rPr>
              <a:t>0966 093 685 – 091 355 1184</a:t>
            </a:r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121" name="Picture 1" descr="F:\Tài liệu Tân Hoàng Linh\Logo THL chuẩn 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1149" y="1745280"/>
            <a:ext cx="1723451" cy="914399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 rot="5400000">
            <a:off x="1675605" y="2570956"/>
            <a:ext cx="2590800" cy="158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7070" y="218131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BRIEF INTRODUCTION</a:t>
            </a:r>
            <a:endParaRPr lang="en-US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1149" y="2812080"/>
            <a:ext cx="1619460" cy="217882"/>
          </a:xfrm>
          <a:prstGeom prst="rect">
            <a:avLst/>
          </a:prstGeom>
          <a:noFill/>
        </p:spPr>
      </p:pic>
      <p:cxnSp>
        <p:nvCxnSpPr>
          <p:cNvPr id="8" name="Straight Connector 7"/>
          <p:cNvCxnSpPr/>
          <p:nvPr/>
        </p:nvCxnSpPr>
        <p:spPr>
          <a:xfrm rot="5400000">
            <a:off x="1713359" y="2670125"/>
            <a:ext cx="2590800" cy="158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2815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Users\XuanTruong\Desktop\unspecified.jpg"/>
          <p:cNvPicPr>
            <a:picLocks noChangeAspect="1" noChangeArrowheads="1"/>
          </p:cNvPicPr>
          <p:nvPr/>
        </p:nvPicPr>
        <p:blipFill>
          <a:blip r:embed="rId2" cstate="print"/>
          <a:srcRect t="13775" b="8945"/>
          <a:stretch>
            <a:fillRect/>
          </a:stretch>
        </p:blipFill>
        <p:spPr bwMode="auto">
          <a:xfrm>
            <a:off x="3141134" y="819150"/>
            <a:ext cx="2895600" cy="1874016"/>
          </a:xfrm>
          <a:prstGeom prst="rect">
            <a:avLst/>
          </a:prstGeom>
          <a:noFill/>
        </p:spPr>
      </p:pic>
      <p:pic>
        <p:nvPicPr>
          <p:cNvPr id="4" name="Picture 9" descr="C:\Users\XuanTruong\Desktop\unspecified.jpg"/>
          <p:cNvPicPr>
            <a:picLocks noChangeAspect="1" noChangeArrowheads="1"/>
          </p:cNvPicPr>
          <p:nvPr/>
        </p:nvPicPr>
        <p:blipFill>
          <a:blip r:embed="rId3" cstate="print"/>
          <a:srcRect t="8969"/>
          <a:stretch>
            <a:fillRect/>
          </a:stretch>
        </p:blipFill>
        <p:spPr bwMode="auto">
          <a:xfrm>
            <a:off x="228600" y="2713942"/>
            <a:ext cx="2895600" cy="1915208"/>
          </a:xfrm>
          <a:prstGeom prst="rect">
            <a:avLst/>
          </a:prstGeom>
          <a:noFill/>
        </p:spPr>
      </p:pic>
      <p:pic>
        <p:nvPicPr>
          <p:cNvPr id="5" name="Picture 13" descr="http://diadiemnghean.com/wp-content/uploads/2015/06/viettel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819150"/>
            <a:ext cx="2895600" cy="1874520"/>
          </a:xfrm>
          <a:prstGeom prst="rect">
            <a:avLst/>
          </a:prstGeom>
          <a:noFill/>
        </p:spPr>
      </p:pic>
      <p:pic>
        <p:nvPicPr>
          <p:cNvPr id="6" name="Picture 5" descr="http://pms.hexa-pms.vn:8080/pms/getfullsizeimage.do?type=shopboard&amp;file=SHO_3987426683900173372.JPG"/>
          <p:cNvPicPr>
            <a:picLocks noChangeAspect="1" noChangeArrowheads="1"/>
          </p:cNvPicPr>
          <p:nvPr/>
        </p:nvPicPr>
        <p:blipFill>
          <a:blip r:embed="rId5" cstate="print"/>
          <a:srcRect l="6800" t="8653" r="15846" b="20637"/>
          <a:stretch>
            <a:fillRect/>
          </a:stretch>
        </p:blipFill>
        <p:spPr bwMode="auto">
          <a:xfrm>
            <a:off x="3149601" y="2707216"/>
            <a:ext cx="2878666" cy="1921934"/>
          </a:xfrm>
          <a:prstGeom prst="rect">
            <a:avLst/>
          </a:prstGeom>
          <a:noFill/>
        </p:spPr>
      </p:pic>
      <p:pic>
        <p:nvPicPr>
          <p:cNvPr id="7" name="Picture 2" descr="http://pms.hexa-pms.vn:8080/pms/getfullsizeimage.do?type=shopboard&amp;file=SHO_6494169803574412958.JPG"/>
          <p:cNvPicPr>
            <a:picLocks noChangeAspect="1" noChangeArrowheads="1"/>
          </p:cNvPicPr>
          <p:nvPr/>
        </p:nvPicPr>
        <p:blipFill>
          <a:blip r:embed="rId6" cstate="print"/>
          <a:srcRect l="10000" t="18482" r="16152" b="19374"/>
          <a:stretch>
            <a:fillRect/>
          </a:stretch>
        </p:blipFill>
        <p:spPr bwMode="auto">
          <a:xfrm>
            <a:off x="6053665" y="819150"/>
            <a:ext cx="2861735" cy="1871135"/>
          </a:xfrm>
          <a:prstGeom prst="rect">
            <a:avLst/>
          </a:prstGeom>
          <a:noFill/>
        </p:spPr>
      </p:pic>
      <p:grpSp>
        <p:nvGrpSpPr>
          <p:cNvPr id="3" name="Group 10"/>
          <p:cNvGrpSpPr/>
          <p:nvPr/>
        </p:nvGrpSpPr>
        <p:grpSpPr>
          <a:xfrm>
            <a:off x="6047875" y="2704900"/>
            <a:ext cx="2867525" cy="1924250"/>
            <a:chOff x="228600" y="2704900"/>
            <a:chExt cx="2895600" cy="1924250"/>
          </a:xfrm>
        </p:grpSpPr>
        <p:pic>
          <p:nvPicPr>
            <p:cNvPr id="10" name="Picture 4" descr="Hình ảnh có liên quan"/>
            <p:cNvPicPr>
              <a:picLocks noChangeAspect="1" noChangeArrowheads="1"/>
            </p:cNvPicPr>
            <p:nvPr/>
          </p:nvPicPr>
          <p:blipFill>
            <a:blip r:embed="rId7"/>
            <a:srcRect b="71501"/>
            <a:stretch>
              <a:fillRect/>
            </a:stretch>
          </p:blipFill>
          <p:spPr bwMode="auto">
            <a:xfrm>
              <a:off x="228600" y="2704900"/>
              <a:ext cx="2895600" cy="1924250"/>
            </a:xfrm>
            <a:prstGeom prst="rect">
              <a:avLst/>
            </a:prstGeom>
            <a:noFill/>
          </p:spPr>
        </p:pic>
        <p:pic>
          <p:nvPicPr>
            <p:cNvPr id="2052" name="Picture 4" descr="Hình ảnh có liên quan"/>
            <p:cNvPicPr>
              <a:picLocks noChangeAspect="1" noChangeArrowheads="1"/>
            </p:cNvPicPr>
            <p:nvPr/>
          </p:nvPicPr>
          <p:blipFill>
            <a:blip r:embed="rId8" cstate="print"/>
            <a:srcRect t="30534" b="34860"/>
            <a:stretch>
              <a:fillRect/>
            </a:stretch>
          </p:blipFill>
          <p:spPr bwMode="auto">
            <a:xfrm>
              <a:off x="685800" y="3372250"/>
              <a:ext cx="1990725" cy="688902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152400" y="2095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VALUED CLIENTS</a:t>
            </a:r>
            <a:endParaRPr lang="en-US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4" descr="http://logodatabases.com/wp-content/uploads/2012/03/casio.jpg"/>
          <p:cNvPicPr>
            <a:picLocks noChangeAspect="1" noChangeArrowheads="1"/>
          </p:cNvPicPr>
          <p:nvPr/>
        </p:nvPicPr>
        <p:blipFill>
          <a:blip r:embed="rId2"/>
          <a:srcRect r="93762"/>
          <a:stretch>
            <a:fillRect/>
          </a:stretch>
        </p:blipFill>
        <p:spPr bwMode="auto">
          <a:xfrm>
            <a:off x="6041910" y="2764496"/>
            <a:ext cx="2873490" cy="1864955"/>
          </a:xfrm>
          <a:prstGeom prst="rect">
            <a:avLst/>
          </a:prstGeom>
          <a:noFill/>
        </p:spPr>
      </p:pic>
      <p:pic>
        <p:nvPicPr>
          <p:cNvPr id="114690" name="Picture 2" descr="http://www.donghohieu.com/Content/Images/uploaded/11%20-%20Copy%202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8600" y="2765355"/>
            <a:ext cx="2873490" cy="1864955"/>
          </a:xfrm>
          <a:prstGeom prst="rect">
            <a:avLst/>
          </a:prstGeom>
          <a:noFill/>
        </p:spPr>
      </p:pic>
      <p:pic>
        <p:nvPicPr>
          <p:cNvPr id="114692" name="Picture 4" descr="http://cleotravel.com/demo/watch/wp-content/uploads/2014/10/IMG_0900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144367" y="2766643"/>
            <a:ext cx="2873490" cy="1862489"/>
          </a:xfrm>
          <a:prstGeom prst="rect">
            <a:avLst/>
          </a:prstGeom>
          <a:noFill/>
        </p:spPr>
      </p:pic>
      <p:pic>
        <p:nvPicPr>
          <p:cNvPr id="114694" name="Picture 6" descr="http://cleotravel.com/demo/watch/wp-content/uploads/2014/10/IMG_09061-480x32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31975" y="839712"/>
            <a:ext cx="2873490" cy="1899009"/>
          </a:xfrm>
          <a:prstGeom prst="rect">
            <a:avLst/>
          </a:prstGeom>
          <a:noFill/>
        </p:spPr>
      </p:pic>
      <p:pic>
        <p:nvPicPr>
          <p:cNvPr id="114696" name="Picture 8" descr="http://donghohungthinh.com/uploads/article/dong-ho-casio-hungthinh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32801" y="839712"/>
            <a:ext cx="2873490" cy="1899009"/>
          </a:xfrm>
          <a:prstGeom prst="rect">
            <a:avLst/>
          </a:prstGeom>
          <a:noFill/>
        </p:spPr>
      </p:pic>
      <p:pic>
        <p:nvPicPr>
          <p:cNvPr id="114698" name="Picture 10" descr="http://donghohieu.com/Content/Images/uploaded/15.jp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228600" y="819150"/>
            <a:ext cx="2873490" cy="1922319"/>
          </a:xfrm>
          <a:prstGeom prst="rect">
            <a:avLst/>
          </a:prstGeom>
          <a:noFill/>
        </p:spPr>
      </p:pic>
      <p:pic>
        <p:nvPicPr>
          <p:cNvPr id="114702" name="Picture 14" descr="http://logodatabases.com/wp-content/uploads/2012/03/casio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13D93"/>
              </a:clrFrom>
              <a:clrTo>
                <a:srgbClr val="013D93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16185" y="3556674"/>
            <a:ext cx="1558114" cy="386676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52400" y="2095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VALUED CLIENTS</a:t>
            </a:r>
            <a:endParaRPr lang="en-US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4098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\\lucgiac\GUI DI\Ban Giam Doc\Nguyen Xuan Truong\Em Ng Anh Bam 1\PHÒNG VIP\IMG_17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2970027"/>
            <a:ext cx="2807286" cy="1659123"/>
          </a:xfrm>
          <a:prstGeom prst="rect">
            <a:avLst/>
          </a:prstGeom>
          <a:noFill/>
        </p:spPr>
      </p:pic>
      <p:pic>
        <p:nvPicPr>
          <p:cNvPr id="3" name="Picture 1" descr="\\lucgiac\GUI DI\Ban Giam Doc\Nguyen Xuan Truong\Em Ng Anh Bam 1\PHÒNG VIP\DSC00139.JPG"/>
          <p:cNvPicPr>
            <a:picLocks noChangeAspect="1" noChangeArrowheads="1"/>
          </p:cNvPicPr>
          <p:nvPr/>
        </p:nvPicPr>
        <p:blipFill>
          <a:blip r:embed="rId3" cstate="print">
            <a:lum bright="10000" contrast="10000"/>
          </a:blip>
          <a:srcRect/>
          <a:stretch>
            <a:fillRect/>
          </a:stretch>
        </p:blipFill>
        <p:spPr bwMode="auto">
          <a:xfrm>
            <a:off x="228600" y="2973280"/>
            <a:ext cx="2971800" cy="1655870"/>
          </a:xfrm>
          <a:prstGeom prst="rect">
            <a:avLst/>
          </a:prstGeom>
          <a:noFill/>
        </p:spPr>
      </p:pic>
      <p:pic>
        <p:nvPicPr>
          <p:cNvPr id="4" name="Picture 3" descr="\\lucgiac\GUI DI\Ban Giam Doc\Nguyen Xuan Truong\Em Ng Anh Bam 1\PHÒNG VIP\78ca1919044610d1e093ee1e4ae0569a98388519a7ba0087a3155b101aea819e.jpg"/>
          <p:cNvPicPr>
            <a:picLocks noChangeAspect="1" noChangeArrowheads="1"/>
          </p:cNvPicPr>
          <p:nvPr/>
        </p:nvPicPr>
        <p:blipFill>
          <a:blip r:embed="rId4">
            <a:lum bright="-10000" contrast="10000"/>
          </a:blip>
          <a:srcRect t="10130" r="9276" b="9967"/>
          <a:stretch>
            <a:fillRect/>
          </a:stretch>
        </p:blipFill>
        <p:spPr bwMode="auto">
          <a:xfrm>
            <a:off x="3733800" y="827787"/>
            <a:ext cx="3505200" cy="2133601"/>
          </a:xfrm>
          <a:prstGeom prst="rect">
            <a:avLst/>
          </a:prstGeom>
          <a:noFill/>
        </p:spPr>
      </p:pic>
      <p:pic>
        <p:nvPicPr>
          <p:cNvPr id="5" name="Picture 6" descr="\\lucgiac\GUI DI\Ban Giam Doc\Nguyen Xuan Truong\Em Ng Anh Bam 1\PHÒNG VIP\DSC0009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34122" y="2970027"/>
            <a:ext cx="2881278" cy="1659123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819150"/>
            <a:ext cx="3535683" cy="21336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7239000" y="828262"/>
            <a:ext cx="1676400" cy="21336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400" y="2095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VALUED CLIENTS</a:t>
            </a:r>
            <a:endParaRPr lang="en-US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find.am/uploads/files/products/product_5833455130_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819150"/>
            <a:ext cx="2095500" cy="135890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113328" y="819150"/>
            <a:ext cx="2802072" cy="1981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815975"/>
            <a:ext cx="2819400" cy="19843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228600" y="819150"/>
            <a:ext cx="3030672" cy="1981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228600" y="2800350"/>
            <a:ext cx="3030672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9271" y="2803070"/>
            <a:ext cx="5652545" cy="18260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2095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VALUED CLIENTS</a:t>
            </a:r>
            <a:endParaRPr lang="en-US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6029425" y="819150"/>
            <a:ext cx="2885975" cy="1892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lum bright="10000" contrast="30000"/>
          </a:blip>
          <a:srcRect/>
          <a:stretch>
            <a:fillRect/>
          </a:stretch>
        </p:blipFill>
        <p:spPr bwMode="auto">
          <a:xfrm>
            <a:off x="3142649" y="819150"/>
            <a:ext cx="2867525" cy="1892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 cstate="print">
            <a:lum contrast="20000"/>
          </a:blip>
          <a:srcRect/>
          <a:stretch>
            <a:fillRect/>
          </a:stretch>
        </p:blipFill>
        <p:spPr bwMode="auto">
          <a:xfrm>
            <a:off x="228599" y="2735380"/>
            <a:ext cx="2886534" cy="1892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5" cstate="print">
            <a:lum contrast="20000"/>
          </a:blip>
          <a:srcRect/>
          <a:stretch>
            <a:fillRect/>
          </a:stretch>
        </p:blipFill>
        <p:spPr bwMode="auto">
          <a:xfrm>
            <a:off x="228601" y="819150"/>
            <a:ext cx="2895599" cy="1892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02" name="Picture 2" descr="Kết quả hình ảnh cho sunfly logo"/>
          <p:cNvPicPr>
            <a:picLocks noChangeAspect="1" noChangeArrowheads="1"/>
          </p:cNvPicPr>
          <p:nvPr/>
        </p:nvPicPr>
        <p:blipFill>
          <a:blip r:embed="rId6"/>
          <a:srcRect r="84563"/>
          <a:stretch>
            <a:fillRect/>
          </a:stretch>
        </p:blipFill>
        <p:spPr bwMode="auto">
          <a:xfrm>
            <a:off x="3124200" y="2724150"/>
            <a:ext cx="2895600" cy="1905000"/>
          </a:xfrm>
          <a:prstGeom prst="rect">
            <a:avLst/>
          </a:prstGeom>
          <a:noFill/>
        </p:spPr>
      </p:pic>
      <p:pic>
        <p:nvPicPr>
          <p:cNvPr id="7" name="Picture 2" descr="Kết quả hình ảnh cho sunfly lo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33550" y="3176341"/>
            <a:ext cx="2428353" cy="1148009"/>
          </a:xfrm>
          <a:prstGeom prst="rect">
            <a:avLst/>
          </a:prstGeom>
          <a:noFill/>
        </p:spPr>
      </p:pic>
      <p:pic>
        <p:nvPicPr>
          <p:cNvPr id="102404" name="Picture 4" descr="Kết quả hình ảnh cho sunfly store"/>
          <p:cNvPicPr>
            <a:picLocks noChangeAspect="1" noChangeArrowheads="1"/>
          </p:cNvPicPr>
          <p:nvPr/>
        </p:nvPicPr>
        <p:blipFill>
          <a:blip r:embed="rId8"/>
          <a:srcRect b="11651"/>
          <a:stretch>
            <a:fillRect/>
          </a:stretch>
        </p:blipFill>
        <p:spPr bwMode="auto">
          <a:xfrm>
            <a:off x="6029425" y="2724150"/>
            <a:ext cx="2885975" cy="1905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52400" y="2095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VALUED CLIENTS</a:t>
            </a:r>
            <a:endParaRPr lang="en-US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035040" y="2743400"/>
            <a:ext cx="2880360" cy="18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\\lucgiac\GUI DI\Ban Giam Doc\Nguyen Xuan Truong\Em Bình Bam1\ẢNH VIETTEL\DSC0765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2735007"/>
            <a:ext cx="2880360" cy="1904999"/>
          </a:xfrm>
          <a:prstGeom prst="rect">
            <a:avLst/>
          </a:prstGeom>
          <a:noFill/>
        </p:spPr>
      </p:pic>
      <p:pic>
        <p:nvPicPr>
          <p:cNvPr id="3" name="Picture 3" descr="\\lucgiac\GUI DI\Ban Giam Doc\Nguyen Xuan Truong\Em Bình Bam1\ẢNH VIETTEL\DSC0764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819151"/>
            <a:ext cx="2880360" cy="1905000"/>
          </a:xfrm>
          <a:prstGeom prst="rect">
            <a:avLst/>
          </a:prstGeom>
          <a:noFill/>
        </p:spPr>
      </p:pic>
      <p:pic>
        <p:nvPicPr>
          <p:cNvPr id="4" name="Picture 4" descr="\\lucgiac\GUI DI\Ban Giam Doc\Nguyen Xuan Truong\Em Bình Bam1\ẢNH VIETTEL\DSC0764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819150"/>
            <a:ext cx="2880360" cy="1905000"/>
          </a:xfrm>
          <a:prstGeom prst="rect">
            <a:avLst/>
          </a:prstGeom>
          <a:noFill/>
        </p:spPr>
      </p:pic>
      <p:pic>
        <p:nvPicPr>
          <p:cNvPr id="5" name="Picture 5" descr="\\lucgiac\GUI DI\Ban Giam Doc\Nguyen Xuan Truong\Em Bình Bam1\ẢNH VIETTEL\DSC0765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2743400"/>
            <a:ext cx="2880360" cy="1896606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5040" y="819150"/>
            <a:ext cx="288036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05600" y="3486150"/>
            <a:ext cx="1569720" cy="4546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2400" y="2095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VALUED CLIENTS</a:t>
            </a:r>
            <a:endParaRPr lang="en-US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24201" y="819150"/>
            <a:ext cx="2871561" cy="18589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:\hình các hãng\IMG_7959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-242258" y="1290009"/>
            <a:ext cx="3809999" cy="2868283"/>
          </a:xfrm>
          <a:prstGeom prst="rect">
            <a:avLst/>
          </a:prstGeom>
          <a:noFill/>
        </p:spPr>
      </p:pic>
      <p:pic>
        <p:nvPicPr>
          <p:cNvPr id="4100" name="Picture 4" descr="http://www.hophuoctoc.com/uploads/sanpham/pro_20111228_08504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34442" y="1283885"/>
            <a:ext cx="1492573" cy="929469"/>
          </a:xfrm>
          <a:prstGeom prst="rect">
            <a:avLst/>
          </a:prstGeom>
          <a:noFill/>
        </p:spPr>
      </p:pic>
      <p:pic>
        <p:nvPicPr>
          <p:cNvPr id="4102" name="Picture 6" descr="http://vincom.com.vn/sites/default/files/styles/store_slider_image/public/2016-04/HoangGiaPearl_GH1.jpg?itok=DxCxFjv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198" y="2712516"/>
            <a:ext cx="5791202" cy="1901967"/>
          </a:xfrm>
          <a:prstGeom prst="rect">
            <a:avLst/>
          </a:prstGeom>
          <a:noFill/>
        </p:spPr>
      </p:pic>
      <p:pic>
        <p:nvPicPr>
          <p:cNvPr id="4104" name="Picture 8" descr="http://banghieudep.com.vn/upload/image/dscn09_1.gif"/>
          <p:cNvPicPr>
            <a:picLocks noChangeAspect="1" noChangeArrowheads="1"/>
          </p:cNvPicPr>
          <p:nvPr/>
        </p:nvPicPr>
        <p:blipFill>
          <a:blip r:embed="rId5"/>
          <a:srcRect t="8450"/>
          <a:stretch>
            <a:fillRect/>
          </a:stretch>
        </p:blipFill>
        <p:spPr bwMode="auto">
          <a:xfrm>
            <a:off x="6028905" y="819150"/>
            <a:ext cx="2871561" cy="186560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52400" y="2095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VALUED CLIENTS</a:t>
            </a:r>
            <a:endParaRPr lang="en-US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228600" y="819150"/>
            <a:ext cx="8686800" cy="3810000"/>
            <a:chOff x="228600" y="819150"/>
            <a:chExt cx="8077201" cy="3436620"/>
          </a:xfrm>
        </p:grpSpPr>
        <p:pic>
          <p:nvPicPr>
            <p:cNvPr id="4098" name="Picture 2" descr="F:\Tài liệu Tân Hoàng Linh\The Extend House  Nhà ở Nam Thăng Long, Hà Nội\13718771_1715900805293421_7749532333135822341_n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8600" y="819150"/>
              <a:ext cx="6248401" cy="3429000"/>
            </a:xfrm>
            <a:prstGeom prst="rect">
              <a:avLst/>
            </a:prstGeom>
            <a:noFill/>
          </p:spPr>
        </p:pic>
        <p:pic>
          <p:nvPicPr>
            <p:cNvPr id="4099" name="Picture 3" descr="F:\Tài liệu Tân Hoàng Linh\The Extend House  Nhà ở Nam Thăng Long, Hà Nội\13726736_1715900985293403_982122319046777526_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92241" y="819150"/>
              <a:ext cx="1813560" cy="1752600"/>
            </a:xfrm>
            <a:prstGeom prst="rect">
              <a:avLst/>
            </a:prstGeom>
            <a:noFill/>
          </p:spPr>
        </p:pic>
        <p:pic>
          <p:nvPicPr>
            <p:cNvPr id="4100" name="Picture 4" descr="F:\Tài liệu Tân Hoàng Linh\The Extend House  Nhà ở Nam Thăng Long, Hà Nội\13697191_1715900685293433_8834943625618771597_n.jpg"/>
            <p:cNvPicPr>
              <a:picLocks noChangeAspect="1" noChangeArrowheads="1"/>
            </p:cNvPicPr>
            <p:nvPr/>
          </p:nvPicPr>
          <p:blipFill>
            <a:blip r:embed="rId4" cstate="print"/>
            <a:srcRect t="8334"/>
            <a:stretch>
              <a:fillRect/>
            </a:stretch>
          </p:blipFill>
          <p:spPr bwMode="auto">
            <a:xfrm>
              <a:off x="6477001" y="2579370"/>
              <a:ext cx="1828800" cy="1676400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298116" y="3912108"/>
              <a:ext cx="3048000" cy="277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 smtClean="0">
                  <a:solidFill>
                    <a:srgbClr val="FFFF00"/>
                  </a:solidFill>
                  <a:latin typeface="Myriad Pro Light" pitchFamily="34" charset="0"/>
                </a:rPr>
                <a:t>Thiết</a:t>
              </a:r>
              <a:r>
                <a:rPr lang="en-US" sz="1400" b="1" dirty="0" smtClean="0">
                  <a:solidFill>
                    <a:srgbClr val="FFFF00"/>
                  </a:solidFill>
                  <a:latin typeface="Myriad Pro Light" pitchFamily="34" charset="0"/>
                </a:rPr>
                <a:t> </a:t>
              </a:r>
              <a:r>
                <a:rPr lang="en-US" sz="1400" b="1" dirty="0" err="1" smtClean="0">
                  <a:solidFill>
                    <a:srgbClr val="FFFF00"/>
                  </a:solidFill>
                  <a:latin typeface="Myriad Pro Light" pitchFamily="34" charset="0"/>
                </a:rPr>
                <a:t>kế</a:t>
              </a:r>
              <a:r>
                <a:rPr lang="en-US" sz="1400" b="1" dirty="0" smtClean="0">
                  <a:solidFill>
                    <a:srgbClr val="FFFF00"/>
                  </a:solidFill>
                  <a:latin typeface="Myriad Pro Light" pitchFamily="34" charset="0"/>
                </a:rPr>
                <a:t> &amp; Thi </a:t>
              </a:r>
              <a:r>
                <a:rPr lang="en-US" sz="1400" b="1" dirty="0" err="1" smtClean="0">
                  <a:solidFill>
                    <a:srgbClr val="FFFF00"/>
                  </a:solidFill>
                  <a:latin typeface="Myriad Pro Light" pitchFamily="34" charset="0"/>
                </a:rPr>
                <a:t>công</a:t>
              </a:r>
              <a:r>
                <a:rPr lang="en-US" sz="1400" b="1" dirty="0" smtClean="0">
                  <a:solidFill>
                    <a:srgbClr val="FFFF00"/>
                  </a:solidFill>
                  <a:latin typeface="Myriad Pro Light" pitchFamily="34" charset="0"/>
                </a:rPr>
                <a:t> </a:t>
              </a:r>
              <a:r>
                <a:rPr lang="en-US" sz="1400" b="1" dirty="0" err="1" smtClean="0">
                  <a:solidFill>
                    <a:srgbClr val="FFFF00"/>
                  </a:solidFill>
                  <a:latin typeface="Myriad Pro Light" pitchFamily="34" charset="0"/>
                </a:rPr>
                <a:t>nội</a:t>
              </a:r>
              <a:r>
                <a:rPr lang="en-US" sz="1400" b="1" dirty="0" smtClean="0">
                  <a:solidFill>
                    <a:srgbClr val="FFFF00"/>
                  </a:solidFill>
                  <a:latin typeface="Myriad Pro Light" pitchFamily="34" charset="0"/>
                </a:rPr>
                <a:t> </a:t>
              </a:r>
              <a:r>
                <a:rPr lang="en-US" sz="1400" b="1" dirty="0" err="1" smtClean="0">
                  <a:solidFill>
                    <a:srgbClr val="FFFF00"/>
                  </a:solidFill>
                  <a:latin typeface="Myriad Pro Light" pitchFamily="34" charset="0"/>
                </a:rPr>
                <a:t>thất</a:t>
              </a:r>
              <a:r>
                <a:rPr lang="en-US" sz="1400" b="1" dirty="0" smtClean="0">
                  <a:solidFill>
                    <a:srgbClr val="FFFF00"/>
                  </a:solidFill>
                  <a:latin typeface="Myriad Pro Light" pitchFamily="34" charset="0"/>
                </a:rPr>
                <a:t> </a:t>
              </a:r>
              <a:r>
                <a:rPr lang="en-US" sz="1400" b="1" dirty="0" err="1" smtClean="0">
                  <a:solidFill>
                    <a:srgbClr val="FFFF00"/>
                  </a:solidFill>
                  <a:latin typeface="Myriad Pro Light" pitchFamily="34" charset="0"/>
                </a:rPr>
                <a:t>gia</a:t>
              </a:r>
              <a:r>
                <a:rPr lang="en-US" sz="1400" b="1" dirty="0" smtClean="0">
                  <a:solidFill>
                    <a:srgbClr val="FFFF00"/>
                  </a:solidFill>
                  <a:latin typeface="Myriad Pro Light" pitchFamily="34" charset="0"/>
                </a:rPr>
                <a:t> </a:t>
              </a:r>
              <a:r>
                <a:rPr lang="en-US" sz="1400" b="1" dirty="0" err="1" smtClean="0">
                  <a:solidFill>
                    <a:srgbClr val="FFFF00"/>
                  </a:solidFill>
                  <a:latin typeface="Myriad Pro Light" pitchFamily="34" charset="0"/>
                </a:rPr>
                <a:t>đình</a:t>
              </a:r>
              <a:endParaRPr lang="en-US" sz="1400" b="1" dirty="0">
                <a:solidFill>
                  <a:srgbClr val="FFFF00"/>
                </a:solidFill>
                <a:latin typeface="Myriad Pro Light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52400" y="2095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VALUED CLIENTS</a:t>
            </a:r>
            <a:endParaRPr lang="en-US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0891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" y="266640"/>
            <a:ext cx="80518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Myriad Pro Light SemiExt" pitchFamily="34" charset="0"/>
                <a:cs typeface="Arial" pitchFamily="34" charset="0"/>
              </a:rPr>
              <a:t>CONTACT US</a:t>
            </a:r>
            <a:endParaRPr lang="en-US" sz="2000" b="1" dirty="0">
              <a:solidFill>
                <a:srgbClr val="FFFF00"/>
              </a:solidFill>
              <a:latin typeface="Myriad Pro Light SemiExt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9200" y="1657350"/>
            <a:ext cx="76962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Main Office: Km14 Thang Long Avenue – Song </a:t>
            </a:r>
            <a:r>
              <a:rPr lang="en-US" sz="1400" dirty="0" err="1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Phượng</a:t>
            </a:r>
            <a:r>
              <a:rPr lang="en-US" sz="1400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 Ward– Hoài Đức District – Hanoi</a:t>
            </a:r>
          </a:p>
          <a:p>
            <a:pPr>
              <a:lnSpc>
                <a:spcPct val="200000"/>
              </a:lnSpc>
            </a:pPr>
            <a:r>
              <a:rPr lang="en-US" sz="1400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Email	: thangqt@thl.com.vn </a:t>
            </a:r>
          </a:p>
          <a:p>
            <a:pPr>
              <a:lnSpc>
                <a:spcPct val="200000"/>
              </a:lnSpc>
            </a:pPr>
            <a:r>
              <a:rPr lang="en-US" sz="1400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Tel	: 024 3200 5770</a:t>
            </a:r>
          </a:p>
          <a:p>
            <a:pPr>
              <a:lnSpc>
                <a:spcPct val="200000"/>
              </a:lnSpc>
            </a:pPr>
            <a:r>
              <a:rPr lang="en-US" sz="1400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Hotline	: 091 </a:t>
            </a:r>
            <a:r>
              <a:rPr lang="en-US" sz="14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355 </a:t>
            </a:r>
            <a:r>
              <a:rPr lang="en-US" sz="1400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1184 </a:t>
            </a:r>
            <a:endParaRPr lang="en-US" sz="140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Tài liệu Tân Hoàng Linh\ảnh 1 THL\WP_20160806_09_06_18_Pro.jpg"/>
          <p:cNvPicPr>
            <a:picLocks noChangeAspect="1" noChangeArrowheads="1"/>
          </p:cNvPicPr>
          <p:nvPr/>
        </p:nvPicPr>
        <p:blipFill>
          <a:blip r:embed="rId2"/>
          <a:srcRect b="8333"/>
          <a:stretch>
            <a:fillRect/>
          </a:stretch>
        </p:blipFill>
        <p:spPr bwMode="auto">
          <a:xfrm>
            <a:off x="228600" y="819150"/>
            <a:ext cx="8686800" cy="381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752600" y="4248150"/>
            <a:ext cx="708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solidFill>
                  <a:srgbClr val="FFFF00"/>
                </a:solidFill>
                <a:latin typeface="Myriad Pro Light" pitchFamily="34" charset="0"/>
              </a:rPr>
              <a:t>Workshop: Km14 Thang Long Avenue – Hoai Duc District - Hanoi</a:t>
            </a:r>
            <a:endParaRPr lang="en-US" sz="1200" b="1" dirty="0">
              <a:solidFill>
                <a:srgbClr val="FFFF00"/>
              </a:solidFill>
              <a:latin typeface="Myriad Pro Light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7070" y="218131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HANOI WORKSHOP</a:t>
            </a:r>
            <a:endParaRPr lang="en-US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1800" y="819150"/>
            <a:ext cx="2133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6789549" y="3389525"/>
            <a:ext cx="2057400" cy="52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000" b="1" dirty="0" smtClean="0">
                <a:latin typeface="Myriad Pro Light SemiExt" pitchFamily="34" charset="0"/>
              </a:rPr>
              <a:t>Area: 3000m2</a:t>
            </a:r>
          </a:p>
          <a:p>
            <a:pPr algn="just">
              <a:lnSpc>
                <a:spcPct val="150000"/>
              </a:lnSpc>
            </a:pPr>
            <a:r>
              <a:rPr lang="en-US" sz="1000" b="1" dirty="0" smtClean="0">
                <a:latin typeface="Myriad Pro Light SemiExt" pitchFamily="34" charset="0"/>
              </a:rPr>
              <a:t>No of Workers: 80 </a:t>
            </a:r>
            <a:endParaRPr lang="en-US" sz="1000" b="1" dirty="0">
              <a:latin typeface="Myriad Pro Light SemiExt" pitchFamily="34" charset="0"/>
            </a:endParaRP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2002" y="2128758"/>
            <a:ext cx="2125649" cy="120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lum contrast="3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51" y="819150"/>
            <a:ext cx="6553200" cy="381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7070" y="218131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WORKSHOP INSIDE</a:t>
            </a:r>
            <a:endParaRPr lang="en-US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Tài liệu Tân Hoàng Linh\ảnh 2 THL\WP_20160806_09_23_13_Pr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7452" y="819150"/>
            <a:ext cx="3312669" cy="1981200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2812718"/>
            <a:ext cx="3374015" cy="1816432"/>
          </a:xfrm>
          <a:prstGeom prst="rect">
            <a:avLst/>
          </a:prstGeom>
          <a:noFill/>
        </p:spPr>
      </p:pic>
      <p:pic>
        <p:nvPicPr>
          <p:cNvPr id="3076" name="Picture 4" descr="F:\Tài liệu Tân Hoàng Linh\ảnh 2 THL\WP_20160806_09_20_11_Pr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819150"/>
            <a:ext cx="3374015" cy="1981200"/>
          </a:xfrm>
          <a:prstGeom prst="rect">
            <a:avLst/>
          </a:prstGeom>
          <a:noFill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17452" y="2812717"/>
            <a:ext cx="3316748" cy="181643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73804" y="4324350"/>
            <a:ext cx="3276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FFFF00"/>
                </a:solidFill>
                <a:latin typeface="Myriad Pro Light" pitchFamily="34" charset="0"/>
              </a:rPr>
              <a:t>High Technical Processing Zone</a:t>
            </a:r>
            <a:endParaRPr lang="en-US" sz="1100" b="1" dirty="0">
              <a:solidFill>
                <a:srgbClr val="FFFF00"/>
              </a:solidFill>
              <a:latin typeface="Myriad Pro Ligh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7345" y="2495550"/>
            <a:ext cx="3276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FFFF00"/>
                </a:solidFill>
                <a:latin typeface="Myriad Pro Light" pitchFamily="34" charset="0"/>
              </a:rPr>
              <a:t>CNC Cutting Machine</a:t>
            </a:r>
            <a:endParaRPr lang="en-US" sz="1100" b="1" dirty="0">
              <a:solidFill>
                <a:srgbClr val="FFFF00"/>
              </a:solidFill>
              <a:latin typeface="Myriad Pro Light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1142" y="2500872"/>
            <a:ext cx="3276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FFFF00"/>
                </a:solidFill>
                <a:latin typeface="Myriad Pro Light" pitchFamily="34" charset="0"/>
              </a:rPr>
              <a:t>Laser Cutting Machine</a:t>
            </a:r>
            <a:endParaRPr lang="en-US" sz="1100" b="1" dirty="0">
              <a:solidFill>
                <a:srgbClr val="FFFF00"/>
              </a:solidFill>
              <a:latin typeface="Myriad Pro Light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65902" y="4324350"/>
            <a:ext cx="3276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FFFF00"/>
                </a:solidFill>
                <a:latin typeface="Myriad Pro Light" pitchFamily="34" charset="0"/>
              </a:rPr>
              <a:t>Acrylic Finishing Team</a:t>
            </a:r>
            <a:endParaRPr lang="en-US" sz="1100" b="1" dirty="0">
              <a:solidFill>
                <a:srgbClr val="FFFF00"/>
              </a:solidFill>
              <a:latin typeface="Myriad Pro Light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7070" y="218131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MACHINE</a:t>
            </a:r>
            <a:endParaRPr lang="en-US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10400" y="786646"/>
            <a:ext cx="1905000" cy="214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The high-tech zone contains more modern machines, including: CNC machine,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Lazer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machine, acrylic bending machine, acrylic polishing machine,… Together with skilled – experienced workers to make great production. 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10000" contrast="-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04654" y="819150"/>
            <a:ext cx="4610745" cy="2177442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8247" y="3013452"/>
            <a:ext cx="1657955" cy="1600200"/>
          </a:xfrm>
          <a:prstGeom prst="rect">
            <a:avLst/>
          </a:prstGeom>
          <a:noFill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19150"/>
            <a:ext cx="4038600" cy="2174429"/>
          </a:xfrm>
          <a:prstGeom prst="rect">
            <a:avLst/>
          </a:prstGeom>
          <a:noFill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12396" y="3013498"/>
            <a:ext cx="1514611" cy="160015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71500" y="4324350"/>
            <a:ext cx="3276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rgbClr val="FFFF00"/>
                </a:solidFill>
                <a:latin typeface="Myriad Pro Light" pitchFamily="34" charset="0"/>
              </a:rPr>
              <a:t>Khu</a:t>
            </a:r>
            <a:r>
              <a:rPr lang="en-US" sz="1100" dirty="0" smtClean="0">
                <a:solidFill>
                  <a:srgbClr val="FFFF00"/>
                </a:solidFill>
                <a:latin typeface="Myriad Pro Light" pitchFamily="34" charset="0"/>
              </a:rPr>
              <a:t> </a:t>
            </a:r>
            <a:r>
              <a:rPr lang="en-US" sz="1100" dirty="0" err="1" smtClean="0">
                <a:solidFill>
                  <a:srgbClr val="FFFF00"/>
                </a:solidFill>
                <a:latin typeface="Myriad Pro Light" pitchFamily="34" charset="0"/>
              </a:rPr>
              <a:t>Công</a:t>
            </a:r>
            <a:r>
              <a:rPr lang="en-US" sz="1100" dirty="0" smtClean="0">
                <a:solidFill>
                  <a:srgbClr val="FFFF00"/>
                </a:solidFill>
                <a:latin typeface="Myriad Pro Light" pitchFamily="34" charset="0"/>
              </a:rPr>
              <a:t> </a:t>
            </a:r>
            <a:r>
              <a:rPr lang="en-US" sz="1100" dirty="0" err="1" smtClean="0">
                <a:solidFill>
                  <a:srgbClr val="FFFF00"/>
                </a:solidFill>
                <a:latin typeface="Myriad Pro Light" pitchFamily="34" charset="0"/>
              </a:rPr>
              <a:t>nghệ</a:t>
            </a:r>
            <a:r>
              <a:rPr lang="en-US" sz="1100" dirty="0" smtClean="0">
                <a:solidFill>
                  <a:srgbClr val="FFFF00"/>
                </a:solidFill>
                <a:latin typeface="Myriad Pro Light" pitchFamily="34" charset="0"/>
              </a:rPr>
              <a:t> </a:t>
            </a:r>
            <a:r>
              <a:rPr lang="en-US" sz="1100" dirty="0" err="1" smtClean="0">
                <a:solidFill>
                  <a:srgbClr val="FFFF00"/>
                </a:solidFill>
                <a:latin typeface="Myriad Pro Light" pitchFamily="34" charset="0"/>
              </a:rPr>
              <a:t>cao</a:t>
            </a:r>
            <a:endParaRPr lang="en-US" sz="1100" dirty="0">
              <a:solidFill>
                <a:srgbClr val="FFFF00"/>
              </a:solidFill>
              <a:latin typeface="Myriad Pro Ligh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600" y="2691140"/>
            <a:ext cx="3276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FFFF00"/>
                </a:solidFill>
                <a:latin typeface="Myriad Pro Light" pitchFamily="34" charset="0"/>
              </a:rPr>
              <a:t>Wood Cutting Machine 45º </a:t>
            </a:r>
            <a:endParaRPr lang="en-US" sz="1100" b="1" dirty="0">
              <a:solidFill>
                <a:srgbClr val="FFFF00"/>
              </a:solidFill>
              <a:latin typeface="Myriad Pro Light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2600" y="2647950"/>
            <a:ext cx="3276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FFFF00"/>
                </a:solidFill>
                <a:latin typeface="Myriad Pro Light" pitchFamily="34" charset="0"/>
              </a:rPr>
              <a:t>Wood Cutting Machine 90º</a:t>
            </a:r>
            <a:endParaRPr lang="en-US" sz="1100" b="1" dirty="0">
              <a:solidFill>
                <a:srgbClr val="FFFF00"/>
              </a:solidFill>
              <a:latin typeface="Myriad Pro Light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3013452"/>
            <a:ext cx="1676400" cy="1600200"/>
          </a:xfrm>
          <a:prstGeom prst="rect">
            <a:avLst/>
          </a:prstGeom>
          <a:noFill/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36513" y="3013452"/>
            <a:ext cx="1645287" cy="1600200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3520698" y="4375289"/>
            <a:ext cx="3276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FFFF00"/>
                </a:solidFill>
                <a:latin typeface="Myriad Pro Light" pitchFamily="34" charset="0"/>
              </a:rPr>
              <a:t>Experience Workers</a:t>
            </a:r>
            <a:endParaRPr lang="en-US" sz="1100" b="1" dirty="0">
              <a:solidFill>
                <a:srgbClr val="FFFF00"/>
              </a:solidFill>
              <a:latin typeface="Myriad Pro Light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070" y="218131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WOOD PROCESSING ZONE</a:t>
            </a:r>
            <a:endParaRPr lang="en-US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58000" y="3028950"/>
            <a:ext cx="20123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Fully machine and working tools to ensure the producing at the high quality.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4761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2812718"/>
            <a:ext cx="3429000" cy="1816432"/>
          </a:xfrm>
          <a:prstGeom prst="rect">
            <a:avLst/>
          </a:prstGeom>
          <a:noFill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19150"/>
            <a:ext cx="3441662" cy="19812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28600" y="4367540"/>
            <a:ext cx="3276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FFFF00"/>
                </a:solidFill>
                <a:latin typeface="Myriad Pro Light" pitchFamily="34" charset="0"/>
              </a:rPr>
              <a:t>Finishing Team</a:t>
            </a:r>
            <a:endParaRPr lang="en-US" sz="1100" b="1" dirty="0">
              <a:solidFill>
                <a:srgbClr val="FFFF00"/>
              </a:solidFill>
              <a:latin typeface="Myriad Pro Ligh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4098" y="2495550"/>
            <a:ext cx="3276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FFFF00"/>
                </a:solidFill>
                <a:latin typeface="Myriad Pro Light" pitchFamily="34" charset="0"/>
              </a:rPr>
              <a:t>High quality Painting Room</a:t>
            </a:r>
            <a:endParaRPr lang="en-US" sz="1100" b="1" dirty="0">
              <a:solidFill>
                <a:srgbClr val="FFFF00"/>
              </a:solidFill>
              <a:latin typeface="Myriad Pro Light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597" y="819150"/>
            <a:ext cx="3169404" cy="1981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68118" y="2495550"/>
            <a:ext cx="20136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b="1" dirty="0" smtClean="0">
                <a:solidFill>
                  <a:srgbClr val="FFFF00"/>
                </a:solidFill>
                <a:latin typeface="Myriad Pro Light" pitchFamily="34" charset="0"/>
              </a:rPr>
              <a:t>Experienced Painting Workers</a:t>
            </a:r>
            <a:endParaRPr lang="en-US" sz="1100" b="1" dirty="0">
              <a:solidFill>
                <a:srgbClr val="FFFF00"/>
              </a:solidFill>
              <a:latin typeface="Myriad Pro Light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596" y="2815848"/>
            <a:ext cx="3169404" cy="180058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018455" y="4324350"/>
            <a:ext cx="7633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b="1" dirty="0" smtClean="0">
                <a:solidFill>
                  <a:srgbClr val="FFFF00"/>
                </a:solidFill>
                <a:latin typeface="Myriad Pro Light" pitchFamily="34" charset="0"/>
              </a:rPr>
              <a:t>QC Team</a:t>
            </a:r>
            <a:endParaRPr lang="en-US" sz="1100" b="1" dirty="0">
              <a:solidFill>
                <a:srgbClr val="FFFF00"/>
              </a:solidFill>
              <a:latin typeface="Myriad Pro Light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400" y="2095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PAINTING AREA</a:t>
            </a:r>
            <a:endParaRPr lang="en-US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26451" y="823664"/>
            <a:ext cx="1981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In order to improving production quality, our company always keeps researching and investing in High Quality Painting Room. It follows strictly to current modern standard, including: dust filter, deodorant, light, ventilation, suitable with environment and products, especially weather conditions. Painting process was controlled carefully from paint type, filtering, roughening, sanding, baiting, ... to the pre-test before painting.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4353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2812718"/>
            <a:ext cx="3505200" cy="1816432"/>
          </a:xfrm>
          <a:prstGeom prst="rect">
            <a:avLst/>
          </a:prstGeom>
          <a:noFill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19150"/>
            <a:ext cx="3505200" cy="1981200"/>
          </a:xfrm>
          <a:prstGeom prst="rect">
            <a:avLst/>
          </a:prstGeom>
          <a:noFill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7047" y="819150"/>
            <a:ext cx="3021109" cy="197789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81000" y="4347597"/>
            <a:ext cx="3276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7030A0"/>
                </a:solidFill>
                <a:latin typeface="Myriad Pro Light" pitchFamily="34" charset="0"/>
              </a:rPr>
              <a:t>Steel Process Team</a:t>
            </a:r>
            <a:endParaRPr lang="en-US" sz="1100" b="1" dirty="0">
              <a:solidFill>
                <a:srgbClr val="7030A0"/>
              </a:solidFill>
              <a:latin typeface="Myriad Pro Ligh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251" y="2500872"/>
            <a:ext cx="3276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FFFF00"/>
                </a:solidFill>
                <a:latin typeface="Myriad Pro Light" pitchFamily="34" charset="0"/>
              </a:rPr>
              <a:t>Installation Team</a:t>
            </a:r>
            <a:endParaRPr lang="en-US" sz="1100" b="1" dirty="0">
              <a:solidFill>
                <a:srgbClr val="FFFF00"/>
              </a:solidFill>
              <a:latin typeface="Myriad Pro Light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09447" y="2500872"/>
            <a:ext cx="2819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FFFF00"/>
                </a:solidFill>
                <a:latin typeface="Myriad Pro Light" pitchFamily="34" charset="0"/>
              </a:rPr>
              <a:t>Electric Team</a:t>
            </a:r>
            <a:endParaRPr lang="en-US" sz="1100" b="1" dirty="0">
              <a:solidFill>
                <a:srgbClr val="FFFF00"/>
              </a:solidFill>
              <a:latin typeface="Myriad Pro Light" pitchFamily="34" charset="0"/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7047" y="2819621"/>
            <a:ext cx="3024753" cy="1809529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52400" y="2095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PRODUCT FINISHING AREA</a:t>
            </a:r>
            <a:endParaRPr lang="en-US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58000" y="742950"/>
            <a:ext cx="2057400" cy="14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Besides some main processing teams as carpenters, painters, assemblers,…in order to finishing some specific furniture, we also focus on iron, electricity, promotion to make a great work.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5541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7070" y="218131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DANANG</a:t>
            </a:r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WORKSHOP</a:t>
            </a:r>
            <a:endParaRPr lang="en-US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ninh-duan\Desktop\ANH CHUP\z888444726541_c438ea7e513568730f7b60b11b136c3b.jpg"/>
          <p:cNvPicPr>
            <a:picLocks noChangeAspect="1" noChangeArrowheads="1"/>
          </p:cNvPicPr>
          <p:nvPr/>
        </p:nvPicPr>
        <p:blipFill>
          <a:blip r:embed="rId2" cstate="print"/>
          <a:srcRect l="6138" b="4255"/>
          <a:stretch>
            <a:fillRect/>
          </a:stretch>
        </p:blipFill>
        <p:spPr bwMode="auto">
          <a:xfrm>
            <a:off x="228600" y="819150"/>
            <a:ext cx="6640196" cy="3810000"/>
          </a:xfrm>
          <a:prstGeom prst="rect">
            <a:avLst/>
          </a:prstGeom>
          <a:noFill/>
        </p:spPr>
      </p:pic>
      <p:pic>
        <p:nvPicPr>
          <p:cNvPr id="1027" name="Picture 3" descr="C:\Users\ninh-duan\Desktop\ANH CHUP\z888332461245_e0b2318c673d3297fc7f8906860617a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819150"/>
            <a:ext cx="2032000" cy="1143000"/>
          </a:xfrm>
          <a:prstGeom prst="rect">
            <a:avLst/>
          </a:prstGeom>
          <a:noFill/>
        </p:spPr>
      </p:pic>
      <p:pic>
        <p:nvPicPr>
          <p:cNvPr id="1028" name="Picture 4" descr="C:\Users\ninh-duan\Desktop\ANH CHUP\z888333187603_7aace3fda5d1f50fc7610945f15e683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0" y="2038350"/>
            <a:ext cx="2032000" cy="1143000"/>
          </a:xfrm>
          <a:prstGeom prst="rect">
            <a:avLst/>
          </a:prstGeom>
          <a:noFill/>
        </p:spPr>
      </p:pic>
      <p:pic>
        <p:nvPicPr>
          <p:cNvPr id="1029" name="Picture 5" descr="C:\Users\ninh-duan\Desktop\ANH CHUP\z888334368119_42db454f3ab8a5f803fa368ae14a9ec9.jpg"/>
          <p:cNvPicPr>
            <a:picLocks noChangeAspect="1" noChangeArrowheads="1"/>
          </p:cNvPicPr>
          <p:nvPr/>
        </p:nvPicPr>
        <p:blipFill>
          <a:blip r:embed="rId5" cstate="print"/>
          <a:srcRect r="5078"/>
          <a:stretch>
            <a:fillRect/>
          </a:stretch>
        </p:blipFill>
        <p:spPr bwMode="auto">
          <a:xfrm>
            <a:off x="6858000" y="3409950"/>
            <a:ext cx="2057401" cy="1219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262136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3378</TotalTime>
  <Words>377</Words>
  <Application>Microsoft Macintosh PowerPoint</Application>
  <PresentationFormat>On-screen Show (16:9)</PresentationFormat>
  <Paragraphs>66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Custom Design</vt:lpstr>
      <vt:lpstr>2_Custom Design</vt:lpstr>
      <vt:lpstr>5_Custom Design</vt:lpstr>
      <vt:lpstr>6_Custom Design</vt:lpstr>
      <vt:lpstr>3_Custom Design</vt:lpstr>
      <vt:lpstr>4_Custom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THL</dc:creator>
  <cp:lastModifiedBy>ninh-duan</cp:lastModifiedBy>
  <cp:revision>124</cp:revision>
  <dcterms:created xsi:type="dcterms:W3CDTF">2016-03-14T08:03:17Z</dcterms:created>
  <dcterms:modified xsi:type="dcterms:W3CDTF">2018-01-25T09:48:24Z</dcterms:modified>
</cp:coreProperties>
</file>